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956" r:id="rId6"/>
    <p:sldId id="967" r:id="rId7"/>
    <p:sldId id="959" r:id="rId8"/>
    <p:sldId id="960" r:id="rId9"/>
    <p:sldId id="961" r:id="rId10"/>
    <p:sldId id="962" r:id="rId11"/>
    <p:sldId id="963" r:id="rId12"/>
    <p:sldId id="964" r:id="rId13"/>
    <p:sldId id="965" r:id="rId14"/>
    <p:sldId id="966" r:id="rId15"/>
    <p:sldId id="980" r:id="rId16"/>
    <p:sldId id="267" r:id="rId17"/>
    <p:sldId id="975" r:id="rId18"/>
    <p:sldId id="968" r:id="rId19"/>
    <p:sldId id="969" r:id="rId20"/>
    <p:sldId id="970" r:id="rId21"/>
    <p:sldId id="972" r:id="rId22"/>
    <p:sldId id="971" r:id="rId23"/>
    <p:sldId id="973"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748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77" autoAdjust="0"/>
    <p:restoredTop sz="94660"/>
  </p:normalViewPr>
  <p:slideViewPr>
    <p:cSldViewPr snapToGrid="0">
      <p:cViewPr varScale="1">
        <p:scale>
          <a:sx n="111" d="100"/>
          <a:sy n="111" d="100"/>
        </p:scale>
        <p:origin x="61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Garside" userId="548813fa-31f9-48d7-806e-b730a4310813" providerId="ADAL" clId="{6A3D70D1-F624-4F26-BA86-EE7643D478A9}"/>
    <pc:docChg chg="redo custSel modSld">
      <pc:chgData name="James Garside" userId="548813fa-31f9-48d7-806e-b730a4310813" providerId="ADAL" clId="{6A3D70D1-F624-4F26-BA86-EE7643D478A9}" dt="2026-08-27T08:27:49.881" v="0" actId="20577"/>
      <pc:docMkLst>
        <pc:docMk/>
      </pc:docMkLst>
      <pc:sldChg chg="modSp mod">
        <pc:chgData name="James Garside" userId="548813fa-31f9-48d7-806e-b730a4310813" providerId="ADAL" clId="{6A3D70D1-F624-4F26-BA86-EE7643D478A9}" dt="2026-08-27T08:27:49.881" v="0" actId="20577"/>
        <pc:sldMkLst>
          <pc:docMk/>
          <pc:sldMk cId="582677621" sldId="267"/>
        </pc:sldMkLst>
        <pc:spChg chg="mod">
          <ac:chgData name="James Garside" userId="548813fa-31f9-48d7-806e-b730a4310813" providerId="ADAL" clId="{6A3D70D1-F624-4F26-BA86-EE7643D478A9}" dt="2026-08-27T08:27:49.881" v="0" actId="20577"/>
          <ac:spMkLst>
            <pc:docMk/>
            <pc:sldMk cId="582677621" sldId="267"/>
            <ac:spMk id="19" creationId="{36C68026-436C-F4D1-FC76-0015B643C06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E31CE-17B5-C46F-D697-DDB6D75F89A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0623E4A-09CE-BAAA-8B5E-C21E3BE2A1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4A1D8C0-B43C-740D-EB91-92F067711611}"/>
              </a:ext>
            </a:extLst>
          </p:cNvPr>
          <p:cNvSpPr>
            <a:spLocks noGrp="1"/>
          </p:cNvSpPr>
          <p:nvPr>
            <p:ph type="dt" sz="half" idx="10"/>
          </p:nvPr>
        </p:nvSpPr>
        <p:spPr/>
        <p:txBody>
          <a:bodyPr/>
          <a:lstStyle/>
          <a:p>
            <a:fld id="{938DDB37-CC84-49E9-ADA4-2957DE72BBD1}" type="datetimeFigureOut">
              <a:rPr lang="en-GB" smtClean="0"/>
              <a:t>27/08/2026</a:t>
            </a:fld>
            <a:endParaRPr lang="en-GB"/>
          </a:p>
        </p:txBody>
      </p:sp>
      <p:sp>
        <p:nvSpPr>
          <p:cNvPr id="5" name="Footer Placeholder 4">
            <a:extLst>
              <a:ext uri="{FF2B5EF4-FFF2-40B4-BE49-F238E27FC236}">
                <a16:creationId xmlns:a16="http://schemas.microsoft.com/office/drawing/2014/main" id="{72911B93-129F-8BC4-6240-883211FAFC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42E22C4-50EF-34BA-4A13-54B65EEB58FB}"/>
              </a:ext>
            </a:extLst>
          </p:cNvPr>
          <p:cNvSpPr>
            <a:spLocks noGrp="1"/>
          </p:cNvSpPr>
          <p:nvPr>
            <p:ph type="sldNum" sz="quarter" idx="12"/>
          </p:nvPr>
        </p:nvSpPr>
        <p:spPr/>
        <p:txBody>
          <a:bodyPr/>
          <a:lstStyle/>
          <a:p>
            <a:fld id="{9C2ECEE6-65B8-445D-AD66-A7D79388ABBB}" type="slidenum">
              <a:rPr lang="en-GB" smtClean="0"/>
              <a:t>‹#›</a:t>
            </a:fld>
            <a:endParaRPr lang="en-GB"/>
          </a:p>
        </p:txBody>
      </p:sp>
    </p:spTree>
    <p:extLst>
      <p:ext uri="{BB962C8B-B14F-4D97-AF65-F5344CB8AC3E}">
        <p14:creationId xmlns:p14="http://schemas.microsoft.com/office/powerpoint/2010/main" val="1310055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0C1AB-C008-62DC-BACF-7260867E6C7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69B66E1-CAB9-4C39-FCD8-3B7D225773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CAF2300-D8E9-1B11-1215-2B639942B3CA}"/>
              </a:ext>
            </a:extLst>
          </p:cNvPr>
          <p:cNvSpPr>
            <a:spLocks noGrp="1"/>
          </p:cNvSpPr>
          <p:nvPr>
            <p:ph type="dt" sz="half" idx="10"/>
          </p:nvPr>
        </p:nvSpPr>
        <p:spPr/>
        <p:txBody>
          <a:bodyPr/>
          <a:lstStyle/>
          <a:p>
            <a:fld id="{938DDB37-CC84-49E9-ADA4-2957DE72BBD1}" type="datetimeFigureOut">
              <a:rPr lang="en-GB" smtClean="0"/>
              <a:t>27/08/2026</a:t>
            </a:fld>
            <a:endParaRPr lang="en-GB"/>
          </a:p>
        </p:txBody>
      </p:sp>
      <p:sp>
        <p:nvSpPr>
          <p:cNvPr id="5" name="Footer Placeholder 4">
            <a:extLst>
              <a:ext uri="{FF2B5EF4-FFF2-40B4-BE49-F238E27FC236}">
                <a16:creationId xmlns:a16="http://schemas.microsoft.com/office/drawing/2014/main" id="{ADE20A60-1E1C-34E7-21EE-1C289C075C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0DD4DB0-F487-FC3B-5F99-C8D4D43DC910}"/>
              </a:ext>
            </a:extLst>
          </p:cNvPr>
          <p:cNvSpPr>
            <a:spLocks noGrp="1"/>
          </p:cNvSpPr>
          <p:nvPr>
            <p:ph type="sldNum" sz="quarter" idx="12"/>
          </p:nvPr>
        </p:nvSpPr>
        <p:spPr/>
        <p:txBody>
          <a:bodyPr/>
          <a:lstStyle/>
          <a:p>
            <a:fld id="{9C2ECEE6-65B8-445D-AD66-A7D79388ABBB}" type="slidenum">
              <a:rPr lang="en-GB" smtClean="0"/>
              <a:t>‹#›</a:t>
            </a:fld>
            <a:endParaRPr lang="en-GB"/>
          </a:p>
        </p:txBody>
      </p:sp>
    </p:spTree>
    <p:extLst>
      <p:ext uri="{BB962C8B-B14F-4D97-AF65-F5344CB8AC3E}">
        <p14:creationId xmlns:p14="http://schemas.microsoft.com/office/powerpoint/2010/main" val="368255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6E604-09BF-6A17-3E38-5DD9828F43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DE79218-0CE0-C1AE-D183-E14F87A528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A581E2E-5B62-0FF3-7AD3-A9B455118AD9}"/>
              </a:ext>
            </a:extLst>
          </p:cNvPr>
          <p:cNvSpPr>
            <a:spLocks noGrp="1"/>
          </p:cNvSpPr>
          <p:nvPr>
            <p:ph type="dt" sz="half" idx="10"/>
          </p:nvPr>
        </p:nvSpPr>
        <p:spPr/>
        <p:txBody>
          <a:bodyPr/>
          <a:lstStyle/>
          <a:p>
            <a:fld id="{938DDB37-CC84-49E9-ADA4-2957DE72BBD1}" type="datetimeFigureOut">
              <a:rPr lang="en-GB" smtClean="0"/>
              <a:t>27/08/2026</a:t>
            </a:fld>
            <a:endParaRPr lang="en-GB"/>
          </a:p>
        </p:txBody>
      </p:sp>
      <p:sp>
        <p:nvSpPr>
          <p:cNvPr id="5" name="Footer Placeholder 4">
            <a:extLst>
              <a:ext uri="{FF2B5EF4-FFF2-40B4-BE49-F238E27FC236}">
                <a16:creationId xmlns:a16="http://schemas.microsoft.com/office/drawing/2014/main" id="{E9D154FE-E34F-F76B-E1DF-334C04085F2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ADE0C3-4586-C2BD-C3E9-610B1F0B5953}"/>
              </a:ext>
            </a:extLst>
          </p:cNvPr>
          <p:cNvSpPr>
            <a:spLocks noGrp="1"/>
          </p:cNvSpPr>
          <p:nvPr>
            <p:ph type="sldNum" sz="quarter" idx="12"/>
          </p:nvPr>
        </p:nvSpPr>
        <p:spPr/>
        <p:txBody>
          <a:bodyPr/>
          <a:lstStyle/>
          <a:p>
            <a:fld id="{9C2ECEE6-65B8-445D-AD66-A7D79388ABBB}" type="slidenum">
              <a:rPr lang="en-GB" smtClean="0"/>
              <a:t>‹#›</a:t>
            </a:fld>
            <a:endParaRPr lang="en-GB"/>
          </a:p>
        </p:txBody>
      </p:sp>
    </p:spTree>
    <p:extLst>
      <p:ext uri="{BB962C8B-B14F-4D97-AF65-F5344CB8AC3E}">
        <p14:creationId xmlns:p14="http://schemas.microsoft.com/office/powerpoint/2010/main" val="3804309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AE6A5-2C9F-6A4E-CB74-7D1DB50584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F03333E-861F-0AF6-8340-2D7E8C7C6BF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14B0384-C5C5-0521-C2C9-76B2E0C25F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47596CD-B448-FE68-2021-A9139EC4333C}"/>
              </a:ext>
            </a:extLst>
          </p:cNvPr>
          <p:cNvSpPr>
            <a:spLocks noGrp="1"/>
          </p:cNvSpPr>
          <p:nvPr>
            <p:ph type="dt" sz="half" idx="10"/>
          </p:nvPr>
        </p:nvSpPr>
        <p:spPr/>
        <p:txBody>
          <a:bodyPr/>
          <a:lstStyle/>
          <a:p>
            <a:fld id="{938DDB37-CC84-49E9-ADA4-2957DE72BBD1}" type="datetimeFigureOut">
              <a:rPr lang="en-GB" smtClean="0"/>
              <a:t>27/08/2026</a:t>
            </a:fld>
            <a:endParaRPr lang="en-GB"/>
          </a:p>
        </p:txBody>
      </p:sp>
      <p:sp>
        <p:nvSpPr>
          <p:cNvPr id="6" name="Footer Placeholder 5">
            <a:extLst>
              <a:ext uri="{FF2B5EF4-FFF2-40B4-BE49-F238E27FC236}">
                <a16:creationId xmlns:a16="http://schemas.microsoft.com/office/drawing/2014/main" id="{622BCCB8-FF90-10A8-D682-880AAD8AE3B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DC87B5-623F-3B88-4942-04806C84DABB}"/>
              </a:ext>
            </a:extLst>
          </p:cNvPr>
          <p:cNvSpPr>
            <a:spLocks noGrp="1"/>
          </p:cNvSpPr>
          <p:nvPr>
            <p:ph type="sldNum" sz="quarter" idx="12"/>
          </p:nvPr>
        </p:nvSpPr>
        <p:spPr/>
        <p:txBody>
          <a:bodyPr/>
          <a:lstStyle/>
          <a:p>
            <a:fld id="{9C2ECEE6-65B8-445D-AD66-A7D79388ABBB}" type="slidenum">
              <a:rPr lang="en-GB" smtClean="0"/>
              <a:t>‹#›</a:t>
            </a:fld>
            <a:endParaRPr lang="en-GB"/>
          </a:p>
        </p:txBody>
      </p:sp>
    </p:spTree>
    <p:extLst>
      <p:ext uri="{BB962C8B-B14F-4D97-AF65-F5344CB8AC3E}">
        <p14:creationId xmlns:p14="http://schemas.microsoft.com/office/powerpoint/2010/main" val="3683077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25266-D251-E524-6AC1-33562FA0998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9EA508C-31E3-3EEB-E5FB-545A4CDB76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3A6B82-89FF-E966-5533-5270EF2E1F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52FFADB-84DD-950A-A55D-499DE7B98B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A40D6B9-927B-9590-D7CD-E5B69F7BC1A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8F53A02-AF11-C8C0-0858-A0C2BAD79AA6}"/>
              </a:ext>
            </a:extLst>
          </p:cNvPr>
          <p:cNvSpPr>
            <a:spLocks noGrp="1"/>
          </p:cNvSpPr>
          <p:nvPr>
            <p:ph type="dt" sz="half" idx="10"/>
          </p:nvPr>
        </p:nvSpPr>
        <p:spPr/>
        <p:txBody>
          <a:bodyPr/>
          <a:lstStyle/>
          <a:p>
            <a:fld id="{938DDB37-CC84-49E9-ADA4-2957DE72BBD1}" type="datetimeFigureOut">
              <a:rPr lang="en-GB" smtClean="0"/>
              <a:t>27/08/2026</a:t>
            </a:fld>
            <a:endParaRPr lang="en-GB"/>
          </a:p>
        </p:txBody>
      </p:sp>
      <p:sp>
        <p:nvSpPr>
          <p:cNvPr id="8" name="Footer Placeholder 7">
            <a:extLst>
              <a:ext uri="{FF2B5EF4-FFF2-40B4-BE49-F238E27FC236}">
                <a16:creationId xmlns:a16="http://schemas.microsoft.com/office/drawing/2014/main" id="{4FE1FFF2-38D4-F73E-2B3E-D7AC2B800AD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8834D0D-6B02-1B92-ABC3-38EAD20431AD}"/>
              </a:ext>
            </a:extLst>
          </p:cNvPr>
          <p:cNvSpPr>
            <a:spLocks noGrp="1"/>
          </p:cNvSpPr>
          <p:nvPr>
            <p:ph type="sldNum" sz="quarter" idx="12"/>
          </p:nvPr>
        </p:nvSpPr>
        <p:spPr/>
        <p:txBody>
          <a:bodyPr/>
          <a:lstStyle/>
          <a:p>
            <a:fld id="{9C2ECEE6-65B8-445D-AD66-A7D79388ABBB}" type="slidenum">
              <a:rPr lang="en-GB" smtClean="0"/>
              <a:t>‹#›</a:t>
            </a:fld>
            <a:endParaRPr lang="en-GB"/>
          </a:p>
        </p:txBody>
      </p:sp>
    </p:spTree>
    <p:extLst>
      <p:ext uri="{BB962C8B-B14F-4D97-AF65-F5344CB8AC3E}">
        <p14:creationId xmlns:p14="http://schemas.microsoft.com/office/powerpoint/2010/main" val="2763650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F94F5-7658-7848-2414-3B871B2829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3775E1A-6F02-9DBB-B793-32EBFB82E5C3}"/>
              </a:ext>
            </a:extLst>
          </p:cNvPr>
          <p:cNvSpPr>
            <a:spLocks noGrp="1"/>
          </p:cNvSpPr>
          <p:nvPr>
            <p:ph type="dt" sz="half" idx="10"/>
          </p:nvPr>
        </p:nvSpPr>
        <p:spPr/>
        <p:txBody>
          <a:bodyPr/>
          <a:lstStyle/>
          <a:p>
            <a:fld id="{938DDB37-CC84-49E9-ADA4-2957DE72BBD1}" type="datetimeFigureOut">
              <a:rPr lang="en-GB" smtClean="0"/>
              <a:t>27/08/2026</a:t>
            </a:fld>
            <a:endParaRPr lang="en-GB"/>
          </a:p>
        </p:txBody>
      </p:sp>
      <p:sp>
        <p:nvSpPr>
          <p:cNvPr id="4" name="Footer Placeholder 3">
            <a:extLst>
              <a:ext uri="{FF2B5EF4-FFF2-40B4-BE49-F238E27FC236}">
                <a16:creationId xmlns:a16="http://schemas.microsoft.com/office/drawing/2014/main" id="{BF35779F-C173-89AA-AE9B-865C4C4D3F6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5871C9F-D684-7E83-D7E7-6129F663BD27}"/>
              </a:ext>
            </a:extLst>
          </p:cNvPr>
          <p:cNvSpPr>
            <a:spLocks noGrp="1"/>
          </p:cNvSpPr>
          <p:nvPr>
            <p:ph type="sldNum" sz="quarter" idx="12"/>
          </p:nvPr>
        </p:nvSpPr>
        <p:spPr/>
        <p:txBody>
          <a:bodyPr/>
          <a:lstStyle/>
          <a:p>
            <a:fld id="{9C2ECEE6-65B8-445D-AD66-A7D79388ABBB}" type="slidenum">
              <a:rPr lang="en-GB" smtClean="0"/>
              <a:t>‹#›</a:t>
            </a:fld>
            <a:endParaRPr lang="en-GB"/>
          </a:p>
        </p:txBody>
      </p:sp>
    </p:spTree>
    <p:extLst>
      <p:ext uri="{BB962C8B-B14F-4D97-AF65-F5344CB8AC3E}">
        <p14:creationId xmlns:p14="http://schemas.microsoft.com/office/powerpoint/2010/main" val="935513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D8CCFC-5712-FBB8-E36B-100179ED7207}"/>
              </a:ext>
            </a:extLst>
          </p:cNvPr>
          <p:cNvSpPr>
            <a:spLocks noGrp="1"/>
          </p:cNvSpPr>
          <p:nvPr>
            <p:ph type="dt" sz="half" idx="10"/>
          </p:nvPr>
        </p:nvSpPr>
        <p:spPr/>
        <p:txBody>
          <a:bodyPr/>
          <a:lstStyle/>
          <a:p>
            <a:fld id="{938DDB37-CC84-49E9-ADA4-2957DE72BBD1}" type="datetimeFigureOut">
              <a:rPr lang="en-GB" smtClean="0"/>
              <a:t>27/08/2026</a:t>
            </a:fld>
            <a:endParaRPr lang="en-GB"/>
          </a:p>
        </p:txBody>
      </p:sp>
      <p:sp>
        <p:nvSpPr>
          <p:cNvPr id="3" name="Footer Placeholder 2">
            <a:extLst>
              <a:ext uri="{FF2B5EF4-FFF2-40B4-BE49-F238E27FC236}">
                <a16:creationId xmlns:a16="http://schemas.microsoft.com/office/drawing/2014/main" id="{F4B8366D-0ED9-E2FA-8453-DB33E976A60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7CA749E-9C5F-F0EF-6D3C-9156D865A7B6}"/>
              </a:ext>
            </a:extLst>
          </p:cNvPr>
          <p:cNvSpPr>
            <a:spLocks noGrp="1"/>
          </p:cNvSpPr>
          <p:nvPr>
            <p:ph type="sldNum" sz="quarter" idx="12"/>
          </p:nvPr>
        </p:nvSpPr>
        <p:spPr/>
        <p:txBody>
          <a:bodyPr/>
          <a:lstStyle/>
          <a:p>
            <a:fld id="{9C2ECEE6-65B8-445D-AD66-A7D79388ABBB}" type="slidenum">
              <a:rPr lang="en-GB" smtClean="0"/>
              <a:t>‹#›</a:t>
            </a:fld>
            <a:endParaRPr lang="en-GB"/>
          </a:p>
        </p:txBody>
      </p:sp>
    </p:spTree>
    <p:extLst>
      <p:ext uri="{BB962C8B-B14F-4D97-AF65-F5344CB8AC3E}">
        <p14:creationId xmlns:p14="http://schemas.microsoft.com/office/powerpoint/2010/main" val="1732695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9603F-6FE5-C6A2-3C17-F017320E85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078827B-D78F-2F14-20F4-96D22C331C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6FB55D5-1608-592C-120D-958981C7C1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E97306-E165-8F2A-E4BB-0D4E58427AF4}"/>
              </a:ext>
            </a:extLst>
          </p:cNvPr>
          <p:cNvSpPr>
            <a:spLocks noGrp="1"/>
          </p:cNvSpPr>
          <p:nvPr>
            <p:ph type="dt" sz="half" idx="10"/>
          </p:nvPr>
        </p:nvSpPr>
        <p:spPr/>
        <p:txBody>
          <a:bodyPr/>
          <a:lstStyle/>
          <a:p>
            <a:fld id="{938DDB37-CC84-49E9-ADA4-2957DE72BBD1}" type="datetimeFigureOut">
              <a:rPr lang="en-GB" smtClean="0"/>
              <a:t>27/08/2026</a:t>
            </a:fld>
            <a:endParaRPr lang="en-GB"/>
          </a:p>
        </p:txBody>
      </p:sp>
      <p:sp>
        <p:nvSpPr>
          <p:cNvPr id="6" name="Footer Placeholder 5">
            <a:extLst>
              <a:ext uri="{FF2B5EF4-FFF2-40B4-BE49-F238E27FC236}">
                <a16:creationId xmlns:a16="http://schemas.microsoft.com/office/drawing/2014/main" id="{F53BDE1D-3F4B-785A-A430-DD38C11A84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93615CC-0F1F-1747-4307-BED61BA8C776}"/>
              </a:ext>
            </a:extLst>
          </p:cNvPr>
          <p:cNvSpPr>
            <a:spLocks noGrp="1"/>
          </p:cNvSpPr>
          <p:nvPr>
            <p:ph type="sldNum" sz="quarter" idx="12"/>
          </p:nvPr>
        </p:nvSpPr>
        <p:spPr/>
        <p:txBody>
          <a:bodyPr/>
          <a:lstStyle/>
          <a:p>
            <a:fld id="{9C2ECEE6-65B8-445D-AD66-A7D79388ABBB}" type="slidenum">
              <a:rPr lang="en-GB" smtClean="0"/>
              <a:t>‹#›</a:t>
            </a:fld>
            <a:endParaRPr lang="en-GB"/>
          </a:p>
        </p:txBody>
      </p:sp>
    </p:spTree>
    <p:extLst>
      <p:ext uri="{BB962C8B-B14F-4D97-AF65-F5344CB8AC3E}">
        <p14:creationId xmlns:p14="http://schemas.microsoft.com/office/powerpoint/2010/main" val="1868797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F4915-366B-3199-433B-4B6C1AA79D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6456971-1008-A79F-A167-D7CEC51BD9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0B28423-01A6-2F9B-23BA-0E9B9DF1DD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E3FC6E-6FA3-6306-76F6-C435A00C2AA6}"/>
              </a:ext>
            </a:extLst>
          </p:cNvPr>
          <p:cNvSpPr>
            <a:spLocks noGrp="1"/>
          </p:cNvSpPr>
          <p:nvPr>
            <p:ph type="dt" sz="half" idx="10"/>
          </p:nvPr>
        </p:nvSpPr>
        <p:spPr/>
        <p:txBody>
          <a:bodyPr/>
          <a:lstStyle/>
          <a:p>
            <a:fld id="{938DDB37-CC84-49E9-ADA4-2957DE72BBD1}" type="datetimeFigureOut">
              <a:rPr lang="en-GB" smtClean="0"/>
              <a:t>27/08/2026</a:t>
            </a:fld>
            <a:endParaRPr lang="en-GB"/>
          </a:p>
        </p:txBody>
      </p:sp>
      <p:sp>
        <p:nvSpPr>
          <p:cNvPr id="6" name="Footer Placeholder 5">
            <a:extLst>
              <a:ext uri="{FF2B5EF4-FFF2-40B4-BE49-F238E27FC236}">
                <a16:creationId xmlns:a16="http://schemas.microsoft.com/office/drawing/2014/main" id="{FD6CDBEA-2C3F-4D05-EF86-62616435097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E540B51-26AF-B5A0-7BE6-B419374A033B}"/>
              </a:ext>
            </a:extLst>
          </p:cNvPr>
          <p:cNvSpPr>
            <a:spLocks noGrp="1"/>
          </p:cNvSpPr>
          <p:nvPr>
            <p:ph type="sldNum" sz="quarter" idx="12"/>
          </p:nvPr>
        </p:nvSpPr>
        <p:spPr/>
        <p:txBody>
          <a:bodyPr/>
          <a:lstStyle/>
          <a:p>
            <a:fld id="{9C2ECEE6-65B8-445D-AD66-A7D79388ABBB}" type="slidenum">
              <a:rPr lang="en-GB" smtClean="0"/>
              <a:t>‹#›</a:t>
            </a:fld>
            <a:endParaRPr lang="en-GB"/>
          </a:p>
        </p:txBody>
      </p:sp>
    </p:spTree>
    <p:extLst>
      <p:ext uri="{BB962C8B-B14F-4D97-AF65-F5344CB8AC3E}">
        <p14:creationId xmlns:p14="http://schemas.microsoft.com/office/powerpoint/2010/main" val="2307963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BBF72-6DE8-42A4-E68A-891BD4F076E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F4D52F3-388C-519B-51C6-DCCE12E9601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8F33F88-903D-077D-6E57-82267256CD70}"/>
              </a:ext>
            </a:extLst>
          </p:cNvPr>
          <p:cNvSpPr>
            <a:spLocks noGrp="1"/>
          </p:cNvSpPr>
          <p:nvPr>
            <p:ph type="dt" sz="half" idx="10"/>
          </p:nvPr>
        </p:nvSpPr>
        <p:spPr/>
        <p:txBody>
          <a:bodyPr/>
          <a:lstStyle/>
          <a:p>
            <a:fld id="{938DDB37-CC84-49E9-ADA4-2957DE72BBD1}" type="datetimeFigureOut">
              <a:rPr lang="en-GB" smtClean="0"/>
              <a:t>27/08/2026</a:t>
            </a:fld>
            <a:endParaRPr lang="en-GB"/>
          </a:p>
        </p:txBody>
      </p:sp>
      <p:sp>
        <p:nvSpPr>
          <p:cNvPr id="5" name="Footer Placeholder 4">
            <a:extLst>
              <a:ext uri="{FF2B5EF4-FFF2-40B4-BE49-F238E27FC236}">
                <a16:creationId xmlns:a16="http://schemas.microsoft.com/office/drawing/2014/main" id="{81536EAE-1E68-6820-FF6F-ACCE2B9DFE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77FDD4A-D5CD-7C35-327F-C445DC5408C0}"/>
              </a:ext>
            </a:extLst>
          </p:cNvPr>
          <p:cNvSpPr>
            <a:spLocks noGrp="1"/>
          </p:cNvSpPr>
          <p:nvPr>
            <p:ph type="sldNum" sz="quarter" idx="12"/>
          </p:nvPr>
        </p:nvSpPr>
        <p:spPr/>
        <p:txBody>
          <a:bodyPr/>
          <a:lstStyle/>
          <a:p>
            <a:fld id="{9C2ECEE6-65B8-445D-AD66-A7D79388ABBB}" type="slidenum">
              <a:rPr lang="en-GB" smtClean="0"/>
              <a:t>‹#›</a:t>
            </a:fld>
            <a:endParaRPr lang="en-GB"/>
          </a:p>
        </p:txBody>
      </p:sp>
    </p:spTree>
    <p:extLst>
      <p:ext uri="{BB962C8B-B14F-4D97-AF65-F5344CB8AC3E}">
        <p14:creationId xmlns:p14="http://schemas.microsoft.com/office/powerpoint/2010/main" val="487152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CC4A0A-97A6-3739-7736-AD50D29E2A5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483EE05-9394-C689-84FF-52FEA9E113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7B433-F4A3-442C-6C3F-503B47380248}"/>
              </a:ext>
            </a:extLst>
          </p:cNvPr>
          <p:cNvSpPr>
            <a:spLocks noGrp="1"/>
          </p:cNvSpPr>
          <p:nvPr>
            <p:ph type="dt" sz="half" idx="10"/>
          </p:nvPr>
        </p:nvSpPr>
        <p:spPr/>
        <p:txBody>
          <a:bodyPr/>
          <a:lstStyle/>
          <a:p>
            <a:fld id="{938DDB37-CC84-49E9-ADA4-2957DE72BBD1}" type="datetimeFigureOut">
              <a:rPr lang="en-GB" smtClean="0"/>
              <a:t>27/08/2026</a:t>
            </a:fld>
            <a:endParaRPr lang="en-GB"/>
          </a:p>
        </p:txBody>
      </p:sp>
      <p:sp>
        <p:nvSpPr>
          <p:cNvPr id="5" name="Footer Placeholder 4">
            <a:extLst>
              <a:ext uri="{FF2B5EF4-FFF2-40B4-BE49-F238E27FC236}">
                <a16:creationId xmlns:a16="http://schemas.microsoft.com/office/drawing/2014/main" id="{53A6B9BE-7DEE-64F4-6DA1-B95F0314EB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992BE71-496A-8434-C6AC-5EA28C8FD2FE}"/>
              </a:ext>
            </a:extLst>
          </p:cNvPr>
          <p:cNvSpPr>
            <a:spLocks noGrp="1"/>
          </p:cNvSpPr>
          <p:nvPr>
            <p:ph type="sldNum" sz="quarter" idx="12"/>
          </p:nvPr>
        </p:nvSpPr>
        <p:spPr/>
        <p:txBody>
          <a:bodyPr/>
          <a:lstStyle/>
          <a:p>
            <a:fld id="{9C2ECEE6-65B8-445D-AD66-A7D79388ABBB}" type="slidenum">
              <a:rPr lang="en-GB" smtClean="0"/>
              <a:t>‹#›</a:t>
            </a:fld>
            <a:endParaRPr lang="en-GB"/>
          </a:p>
        </p:txBody>
      </p:sp>
    </p:spTree>
    <p:extLst>
      <p:ext uri="{BB962C8B-B14F-4D97-AF65-F5344CB8AC3E}">
        <p14:creationId xmlns:p14="http://schemas.microsoft.com/office/powerpoint/2010/main" val="3480574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183060-FC89-1F32-D538-5312254598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3CA663A-A681-EE7C-7B57-E7254F344E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6DFAB72-81CD-0312-4DE6-FAE8B41D5E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8DDB37-CC84-49E9-ADA4-2957DE72BBD1}" type="datetimeFigureOut">
              <a:rPr lang="en-GB" smtClean="0"/>
              <a:t>27/08/2026</a:t>
            </a:fld>
            <a:endParaRPr lang="en-GB"/>
          </a:p>
        </p:txBody>
      </p:sp>
      <p:sp>
        <p:nvSpPr>
          <p:cNvPr id="5" name="Footer Placeholder 4">
            <a:extLst>
              <a:ext uri="{FF2B5EF4-FFF2-40B4-BE49-F238E27FC236}">
                <a16:creationId xmlns:a16="http://schemas.microsoft.com/office/drawing/2014/main" id="{F7BF2EEB-2E3F-7BDF-740A-4A9CBEED9F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DA71A55-5C3A-3402-B01B-83678D2D3C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2ECEE6-65B8-445D-AD66-A7D79388ABBB}" type="slidenum">
              <a:rPr lang="en-GB" smtClean="0"/>
              <a:t>‹#›</a:t>
            </a:fld>
            <a:endParaRPr lang="en-GB"/>
          </a:p>
        </p:txBody>
      </p:sp>
    </p:spTree>
    <p:extLst>
      <p:ext uri="{BB962C8B-B14F-4D97-AF65-F5344CB8AC3E}">
        <p14:creationId xmlns:p14="http://schemas.microsoft.com/office/powerpoint/2010/main" val="9260637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6.xml"/><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0276650-3435-AABE-2EE6-79F68DB0D915}"/>
              </a:ext>
            </a:extLst>
          </p:cNvPr>
          <p:cNvSpPr txBox="1"/>
          <p:nvPr/>
        </p:nvSpPr>
        <p:spPr>
          <a:xfrm>
            <a:off x="7063998" y="1048238"/>
            <a:ext cx="4973972" cy="654025"/>
          </a:xfrm>
          <a:prstGeom prst="rect">
            <a:avLst/>
          </a:prstGeom>
          <a:noFill/>
        </p:spPr>
        <p:txBody>
          <a:bodyPr wrap="square" lIns="91440" tIns="45720" rIns="91440" bIns="45720" rtlCol="0" anchor="t">
            <a:spAutoFit/>
          </a:bodyPr>
          <a:lstStyle/>
          <a:p>
            <a:pPr algn="r"/>
            <a:r>
              <a:rPr lang="en-GB" sz="1600" b="1" dirty="0">
                <a:latin typeface="Arial"/>
                <a:cs typeface="Arial"/>
              </a:rPr>
              <a:t>Hexham Rd</a:t>
            </a:r>
            <a:endParaRPr lang="en-GB" sz="1200" b="1" dirty="0">
              <a:latin typeface="Arial"/>
              <a:cs typeface="Arial"/>
            </a:endParaRPr>
          </a:p>
          <a:p>
            <a:pPr algn="r"/>
            <a:r>
              <a:rPr lang="en-GB" sz="1200" b="1" dirty="0">
                <a:latin typeface="Arial"/>
                <a:cs typeface="Arial"/>
              </a:rPr>
              <a:t>Off Site Tree Strategy</a:t>
            </a:r>
          </a:p>
          <a:p>
            <a:pPr algn="r"/>
            <a:r>
              <a:rPr lang="en-GB" sz="850" dirty="0">
                <a:latin typeface="Arial"/>
                <a:cs typeface="Arial"/>
              </a:rPr>
              <a:t>Updated July 2026</a:t>
            </a:r>
          </a:p>
        </p:txBody>
      </p:sp>
      <p:cxnSp>
        <p:nvCxnSpPr>
          <p:cNvPr id="11" name="Straight Connector 10">
            <a:extLst>
              <a:ext uri="{FF2B5EF4-FFF2-40B4-BE49-F238E27FC236}">
                <a16:creationId xmlns:a16="http://schemas.microsoft.com/office/drawing/2014/main" id="{6F4B1163-CA29-2210-9CF6-60FA4B9B2C3D}"/>
              </a:ext>
            </a:extLst>
          </p:cNvPr>
          <p:cNvCxnSpPr>
            <a:cxnSpLocks/>
          </p:cNvCxnSpPr>
          <p:nvPr/>
        </p:nvCxnSpPr>
        <p:spPr>
          <a:xfrm flipH="1">
            <a:off x="238991" y="1334842"/>
            <a:ext cx="1175080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704EB57-B2CA-775F-7FB8-54F7F7098748}"/>
              </a:ext>
            </a:extLst>
          </p:cNvPr>
          <p:cNvSpPr txBox="1"/>
          <p:nvPr/>
        </p:nvSpPr>
        <p:spPr>
          <a:xfrm>
            <a:off x="740051" y="1375250"/>
            <a:ext cx="8989245" cy="4662815"/>
          </a:xfrm>
          <a:prstGeom prst="rect">
            <a:avLst/>
          </a:prstGeom>
          <a:noFill/>
        </p:spPr>
        <p:txBody>
          <a:bodyPr wrap="square" lIns="91440" tIns="45720" rIns="91440" bIns="45720" rtlCol="0" anchor="t">
            <a:spAutoFit/>
          </a:bodyPr>
          <a:lstStyle/>
          <a:p>
            <a:r>
              <a:rPr lang="x-none" sz="1100" dirty="0">
                <a:latin typeface="Arial" panose="020B0604020202020204" pitchFamily="34" charset="0"/>
                <a:cs typeface="Arial" panose="020B0604020202020204" pitchFamily="34" charset="0"/>
              </a:rPr>
              <a:t>Full planning application for the erection of a building containing a day centre providing social care services (Use Class E(f)) and 42 residential units including specialist housing (Use Class C3) with landscaping, car parking and access (s.73 application to vary Conditions 2, 13, 14, 21 &amp; 22 of permission 23/0279).</a:t>
            </a:r>
            <a:r>
              <a:rPr lang="en-GB" sz="1100" dirty="0">
                <a:latin typeface="Arial" panose="020B0604020202020204" pitchFamily="34" charset="0"/>
                <a:cs typeface="Arial" panose="020B0604020202020204" pitchFamily="34" charset="0"/>
              </a:rPr>
              <a:t>” approved 14 October 2025 </a:t>
            </a:r>
            <a:r>
              <a:rPr lang="en-US" sz="1100" dirty="0">
                <a:latin typeface="Arial" panose="020B0604020202020204" pitchFamily="34" charset="0"/>
                <a:cs typeface="Arial" panose="020B0604020202020204" pitchFamily="34" charset="0"/>
              </a:rPr>
              <a:t>(reference </a:t>
            </a:r>
            <a:r>
              <a:rPr lang="x-none" sz="1100" dirty="0">
                <a:latin typeface="Arial" panose="020B0604020202020204" pitchFamily="34" charset="0"/>
                <a:cs typeface="Arial" panose="020B0604020202020204" pitchFamily="34" charset="0"/>
              </a:rPr>
              <a:t>PL/24/1589</a:t>
            </a:r>
            <a:r>
              <a:rPr lang="en-GB" sz="1100" dirty="0">
                <a:latin typeface="Arial" panose="020B0604020202020204" pitchFamily="34" charset="0"/>
                <a:cs typeface="Arial" panose="020B0604020202020204" pitchFamily="34" charset="0"/>
              </a:rPr>
              <a:t>)</a:t>
            </a:r>
            <a:r>
              <a:rPr lang="en-US" sz="1100" dirty="0">
                <a:latin typeface="Arial" panose="020B0604020202020204" pitchFamily="34" charset="0"/>
                <a:cs typeface="Arial" panose="020B0604020202020204" pitchFamily="34" charset="0"/>
              </a:rPr>
              <a:t>. </a:t>
            </a:r>
            <a:endParaRPr lang="en-GB" sz="1100" dirty="0">
              <a:latin typeface="Arial" panose="020B0604020202020204" pitchFamily="34" charset="0"/>
              <a:cs typeface="Arial" panose="020B0604020202020204" pitchFamily="34" charset="0"/>
            </a:endParaRPr>
          </a:p>
          <a:p>
            <a:endParaRPr lang="en-GB" sz="1100" dirty="0">
              <a:latin typeface="Arial" panose="020B0604020202020204" pitchFamily="34" charset="0"/>
            </a:endParaRPr>
          </a:p>
          <a:p>
            <a:r>
              <a:rPr lang="en-GB" sz="1100" dirty="0">
                <a:latin typeface="Arial" panose="020B0604020202020204" pitchFamily="34" charset="0"/>
              </a:rPr>
              <a:t>This application has been submi</a:t>
            </a:r>
            <a:r>
              <a:rPr lang="en-GB" sz="1100" dirty="0">
                <a:latin typeface="Arial" panose="020B0604020202020204" pitchFamily="34" charset="0"/>
                <a:cs typeface="Arial" panose="020B0604020202020204" pitchFamily="34" charset="0"/>
              </a:rPr>
              <a:t>tted to discharge condition 25 which requires an off-site tree planting strategy to be approved prior to occupation of the development. </a:t>
            </a:r>
            <a:r>
              <a:rPr lang="en-US" sz="1100" dirty="0">
                <a:latin typeface="Arial" panose="020B0604020202020204" pitchFamily="34" charset="0"/>
                <a:cs typeface="Arial" panose="020B0604020202020204" pitchFamily="34" charset="0"/>
              </a:rPr>
              <a:t>The locations identified in this report are based on an initial appraisal/ desktop visual analysis of the streetscape and are potentially suitable for trees of </a:t>
            </a:r>
            <a:r>
              <a:rPr lang="en-GB" sz="1100" dirty="0">
                <a:latin typeface="Arial" panose="020B0604020202020204" pitchFamily="34" charset="0"/>
                <a:cs typeface="Arial" panose="020B0604020202020204" pitchFamily="34" charset="0"/>
              </a:rPr>
              <a:t>this size. </a:t>
            </a:r>
          </a:p>
          <a:p>
            <a:endParaRPr lang="en-GB" sz="1100" dirty="0">
              <a:latin typeface="Arial" panose="020B0604020202020204" pitchFamily="34" charset="0"/>
              <a:cs typeface="Arial" panose="020B0604020202020204" pitchFamily="34" charset="0"/>
            </a:endParaRPr>
          </a:p>
          <a:p>
            <a:r>
              <a:rPr lang="en-GB" sz="1100" dirty="0">
                <a:latin typeface="Arial,Bold"/>
              </a:rPr>
              <a:t>The proposals mitigate the loss of trees within the site boundary, however, to further mitigate against the canopy loss and to improve the local area amenity, it is proposed to plant 10 trees within the local area of the site. In line with the Biodiversity Net Gain Assessment submitted through the planning permission, a total of 0.12 biodiversity units will be delivered through off-site planting of ten moderate trees.</a:t>
            </a:r>
          </a:p>
          <a:p>
            <a:endParaRPr lang="en-GB" sz="1100" dirty="0">
              <a:latin typeface="Arial,Bold"/>
            </a:endParaRPr>
          </a:p>
          <a:p>
            <a:r>
              <a:rPr lang="en-GB" sz="1100" dirty="0">
                <a:latin typeface="Arial,Bold"/>
              </a:rPr>
              <a:t>This document illustrates 15 possible locations, including 5 reserve sites</a:t>
            </a:r>
            <a:r>
              <a:rPr lang="en-GB" sz="1100" strike="sngStrike" dirty="0">
                <a:latin typeface="Arial,Bold"/>
              </a:rPr>
              <a:t>, </a:t>
            </a:r>
            <a:r>
              <a:rPr lang="en-GB" sz="1100" dirty="0">
                <a:latin typeface="Arial,Bold"/>
              </a:rPr>
              <a:t>which have been agreed by RBC’s Street Scene Team</a:t>
            </a:r>
            <a:r>
              <a:rPr lang="en-GB" sz="1100" strike="sngStrike" dirty="0">
                <a:latin typeface="Arial,Bold"/>
              </a:rPr>
              <a:t>s</a:t>
            </a:r>
            <a:r>
              <a:rPr lang="en-US" sz="1100" dirty="0">
                <a:latin typeface="Arial,Bold"/>
              </a:rPr>
              <a:t>. </a:t>
            </a:r>
            <a:r>
              <a:rPr lang="en-US" sz="1100" dirty="0">
                <a:solidFill>
                  <a:srgbClr val="FF0000"/>
                </a:solidFill>
                <a:latin typeface="Arial" panose="020B0604020202020204" pitchFamily="34" charset="0"/>
                <a:cs typeface="Arial" panose="020B0604020202020204" pitchFamily="34" charset="0"/>
              </a:rPr>
              <a:t>There may be required some adjustment in case the contractor find unidentified underground services.  </a:t>
            </a:r>
            <a:r>
              <a:rPr lang="en-US" sz="1100" dirty="0">
                <a:latin typeface="Arial" panose="020B0604020202020204" pitchFamily="34" charset="0"/>
                <a:cs typeface="Arial" panose="020B0604020202020204" pitchFamily="34" charset="0"/>
              </a:rPr>
              <a:t>We are not anticipating any conflict with service routes, but reserve sites have been included should any locations not be suitable. </a:t>
            </a:r>
          </a:p>
          <a:p>
            <a:r>
              <a:rPr lang="en-GB" sz="1100" dirty="0">
                <a:latin typeface="Arial,Bold"/>
              </a:rPr>
              <a:t>Map and views taken from Google Maps. The locations are contingent on local conditions being acceptable. </a:t>
            </a:r>
          </a:p>
          <a:p>
            <a:endParaRPr lang="en-GB" sz="1100" dirty="0">
              <a:latin typeface="Arial,Bold"/>
            </a:endParaRPr>
          </a:p>
          <a:p>
            <a:r>
              <a:rPr lang="en-GB" sz="1100" dirty="0">
                <a:latin typeface="Arial,Bold"/>
              </a:rPr>
              <a:t>The trees will be selected from the following species. </a:t>
            </a:r>
          </a:p>
          <a:p>
            <a:pPr marL="171450" indent="-171450">
              <a:buFont typeface="Arial" panose="020B0604020202020204" pitchFamily="34" charset="0"/>
              <a:buChar char="•"/>
            </a:pPr>
            <a:r>
              <a:rPr lang="en-GB" sz="1100" i="1" dirty="0">
                <a:latin typeface="Arial,Bold"/>
              </a:rPr>
              <a:t>Acer campestre </a:t>
            </a:r>
            <a:r>
              <a:rPr lang="en-GB" sz="1100" i="1" dirty="0" err="1">
                <a:latin typeface="Arial,Bold"/>
              </a:rPr>
              <a:t>Lienco</a:t>
            </a:r>
            <a:r>
              <a:rPr lang="en-GB" sz="1100" i="1" dirty="0">
                <a:latin typeface="Arial,Bold"/>
              </a:rPr>
              <a:t>                               </a:t>
            </a:r>
          </a:p>
          <a:p>
            <a:pPr marL="171450" indent="-171450">
              <a:buFont typeface="Arial" panose="020B0604020202020204" pitchFamily="34" charset="0"/>
              <a:buChar char="•"/>
            </a:pPr>
            <a:r>
              <a:rPr lang="en-GB" sz="1100" i="1" dirty="0">
                <a:latin typeface="Arial,Bold"/>
              </a:rPr>
              <a:t>Amelanchier </a:t>
            </a:r>
            <a:r>
              <a:rPr lang="en-GB" sz="1100" i="1" dirty="0" err="1">
                <a:latin typeface="Arial,Bold"/>
              </a:rPr>
              <a:t>arboria</a:t>
            </a:r>
            <a:r>
              <a:rPr lang="en-GB" sz="1100" i="1" dirty="0">
                <a:latin typeface="Arial,Bold"/>
              </a:rPr>
              <a:t> ‘ Robin Hill’</a:t>
            </a:r>
          </a:p>
          <a:p>
            <a:pPr marL="171450" indent="-171450">
              <a:buFont typeface="Arial" panose="020B0604020202020204" pitchFamily="34" charset="0"/>
              <a:buChar char="•"/>
            </a:pPr>
            <a:r>
              <a:rPr lang="en-GB" sz="1100" i="1" dirty="0">
                <a:latin typeface="Arial,Bold"/>
              </a:rPr>
              <a:t>Betula utilis</a:t>
            </a:r>
          </a:p>
          <a:p>
            <a:pPr marL="171450" indent="-171450">
              <a:buFont typeface="Arial" panose="020B0604020202020204" pitchFamily="34" charset="0"/>
              <a:buChar char="•"/>
            </a:pPr>
            <a:r>
              <a:rPr lang="en-GB" sz="1100" i="1" dirty="0">
                <a:latin typeface="Arial,Bold"/>
              </a:rPr>
              <a:t>Betula </a:t>
            </a:r>
            <a:r>
              <a:rPr lang="en-GB" sz="1100" i="1" dirty="0" err="1">
                <a:latin typeface="Arial,Bold"/>
              </a:rPr>
              <a:t>Albosinensis</a:t>
            </a:r>
            <a:r>
              <a:rPr lang="en-GB" sz="1100" i="1" dirty="0">
                <a:latin typeface="Arial,Bold"/>
              </a:rPr>
              <a:t> ‘ Fascination’</a:t>
            </a:r>
          </a:p>
          <a:p>
            <a:pPr marL="171450" indent="-171450">
              <a:buFont typeface="Arial" panose="020B0604020202020204" pitchFamily="34" charset="0"/>
              <a:buChar char="•"/>
            </a:pPr>
            <a:r>
              <a:rPr lang="en-GB" sz="1100" i="1" dirty="0">
                <a:latin typeface="Arial,Bold"/>
              </a:rPr>
              <a:t>Betula </a:t>
            </a:r>
            <a:r>
              <a:rPr lang="en-GB" sz="1100" i="1" dirty="0" err="1">
                <a:latin typeface="Arial,Bold"/>
              </a:rPr>
              <a:t>papyrifera</a:t>
            </a:r>
            <a:endParaRPr lang="en-GB" sz="1100" i="1" dirty="0">
              <a:latin typeface="Arial,Bold"/>
            </a:endParaRPr>
          </a:p>
          <a:p>
            <a:pPr marL="171450" indent="-171450">
              <a:buFont typeface="Arial" panose="020B0604020202020204" pitchFamily="34" charset="0"/>
              <a:buChar char="•"/>
            </a:pPr>
            <a:r>
              <a:rPr lang="en-GB" sz="1100" i="1" dirty="0">
                <a:latin typeface="Arial,Bold"/>
              </a:rPr>
              <a:t>Liquidambar </a:t>
            </a:r>
            <a:r>
              <a:rPr lang="en-GB" sz="1100" i="1" dirty="0" err="1">
                <a:latin typeface="Arial,Bold"/>
              </a:rPr>
              <a:t>styracilflua</a:t>
            </a:r>
            <a:r>
              <a:rPr lang="en-GB" sz="1100" i="1" dirty="0">
                <a:latin typeface="Arial,Bold"/>
              </a:rPr>
              <a:t> ‘</a:t>
            </a:r>
            <a:r>
              <a:rPr lang="en-GB" sz="1100" i="1" dirty="0" err="1">
                <a:latin typeface="Arial,Bold"/>
              </a:rPr>
              <a:t>Worplesdon</a:t>
            </a:r>
            <a:r>
              <a:rPr lang="en-GB" sz="1100" i="1" dirty="0">
                <a:latin typeface="Arial,Bold"/>
              </a:rPr>
              <a:t>’</a:t>
            </a:r>
          </a:p>
          <a:p>
            <a:pPr marL="171450" indent="-171450">
              <a:buFont typeface="Arial" panose="020B0604020202020204" pitchFamily="34" charset="0"/>
              <a:buChar char="•"/>
            </a:pPr>
            <a:r>
              <a:rPr lang="en-GB" sz="1100" i="1" dirty="0">
                <a:latin typeface="Arial,Bold"/>
              </a:rPr>
              <a:t>Pyrus </a:t>
            </a:r>
            <a:r>
              <a:rPr lang="en-GB" sz="1100" i="1" dirty="0" err="1">
                <a:latin typeface="Arial,Bold"/>
              </a:rPr>
              <a:t>calleryana</a:t>
            </a:r>
            <a:r>
              <a:rPr lang="en-GB" sz="1100" i="1" dirty="0">
                <a:latin typeface="Arial,Bold"/>
              </a:rPr>
              <a:t> Chanticleer</a:t>
            </a:r>
          </a:p>
          <a:p>
            <a:pPr marL="171450" indent="-171450">
              <a:buFont typeface="Arial" panose="020B0604020202020204" pitchFamily="34" charset="0"/>
              <a:buChar char="•"/>
            </a:pPr>
            <a:r>
              <a:rPr lang="en-GB" sz="1100" i="1" dirty="0">
                <a:latin typeface="Arial,Bold"/>
              </a:rPr>
              <a:t>Ulmus New Horizon</a:t>
            </a:r>
          </a:p>
          <a:p>
            <a:pPr lvl="1"/>
            <a:endParaRPr lang="en-GB" sz="1100" i="1" strike="sngStrike" dirty="0">
              <a:latin typeface="Arial,Bold"/>
            </a:endParaRPr>
          </a:p>
        </p:txBody>
      </p:sp>
    </p:spTree>
    <p:extLst>
      <p:ext uri="{BB962C8B-B14F-4D97-AF65-F5344CB8AC3E}">
        <p14:creationId xmlns:p14="http://schemas.microsoft.com/office/powerpoint/2010/main" val="2709419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232356-6C8D-3D98-49F3-C5A84D2EBACC}"/>
              </a:ext>
            </a:extLst>
          </p:cNvPr>
          <p:cNvPicPr>
            <a:picLocks noChangeAspect="1"/>
          </p:cNvPicPr>
          <p:nvPr/>
        </p:nvPicPr>
        <p:blipFill>
          <a:blip r:embed="rId2" cstate="email">
            <a:alphaModFix amt="70000"/>
            <a:extLst>
              <a:ext uri="{28A0092B-C50C-407E-A947-70E740481C1C}">
                <a14:useLocalDpi xmlns:a14="http://schemas.microsoft.com/office/drawing/2010/main"/>
              </a:ext>
            </a:extLst>
          </a:blip>
          <a:stretch>
            <a:fillRect/>
          </a:stretch>
        </p:blipFill>
        <p:spPr>
          <a:xfrm>
            <a:off x="-38398" y="-374"/>
            <a:ext cx="9208956" cy="6858000"/>
          </a:xfrm>
          <a:prstGeom prst="rect">
            <a:avLst/>
          </a:prstGeom>
        </p:spPr>
      </p:pic>
      <p:grpSp>
        <p:nvGrpSpPr>
          <p:cNvPr id="13" name="Group 12">
            <a:extLst>
              <a:ext uri="{FF2B5EF4-FFF2-40B4-BE49-F238E27FC236}">
                <a16:creationId xmlns:a16="http://schemas.microsoft.com/office/drawing/2014/main" id="{BA4D974B-C491-9AAF-3774-C730E57E7AAB}"/>
              </a:ext>
            </a:extLst>
          </p:cNvPr>
          <p:cNvGrpSpPr/>
          <p:nvPr/>
        </p:nvGrpSpPr>
        <p:grpSpPr>
          <a:xfrm>
            <a:off x="2980475" y="2188301"/>
            <a:ext cx="4229816" cy="2839354"/>
            <a:chOff x="2980475" y="2188301"/>
            <a:chExt cx="4229816" cy="2839354"/>
          </a:xfrm>
        </p:grpSpPr>
        <p:sp>
          <p:nvSpPr>
            <p:cNvPr id="2" name="Oval 1">
              <a:extLst>
                <a:ext uri="{FF2B5EF4-FFF2-40B4-BE49-F238E27FC236}">
                  <a16:creationId xmlns:a16="http://schemas.microsoft.com/office/drawing/2014/main" id="{3079758F-5AD7-BB47-6B51-DEA47BD8428B}"/>
                </a:ext>
              </a:extLst>
            </p:cNvPr>
            <p:cNvSpPr/>
            <p:nvPr/>
          </p:nvSpPr>
          <p:spPr>
            <a:xfrm>
              <a:off x="2980475" y="2188301"/>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latin typeface="Arial" panose="020B0604020202020204" pitchFamily="34" charset="0"/>
                  <a:cs typeface="Arial" panose="020B0604020202020204" pitchFamily="34" charset="0"/>
                </a:rPr>
                <a:t>1</a:t>
              </a:r>
              <a:endParaRPr lang="en-GB" sz="1100" dirty="0">
                <a:latin typeface="Arial" panose="020B0604020202020204" pitchFamily="34" charset="0"/>
                <a:cs typeface="Arial" panose="020B0604020202020204" pitchFamily="34" charset="0"/>
              </a:endParaRPr>
            </a:p>
          </p:txBody>
        </p:sp>
        <p:sp>
          <p:nvSpPr>
            <p:cNvPr id="4" name="Oval 3">
              <a:extLst>
                <a:ext uri="{FF2B5EF4-FFF2-40B4-BE49-F238E27FC236}">
                  <a16:creationId xmlns:a16="http://schemas.microsoft.com/office/drawing/2014/main" id="{0F5637AE-B14F-14B4-5C0E-77BD2BE685B4}"/>
                </a:ext>
              </a:extLst>
            </p:cNvPr>
            <p:cNvSpPr/>
            <p:nvPr/>
          </p:nvSpPr>
          <p:spPr>
            <a:xfrm>
              <a:off x="5368899" y="3930094"/>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4</a:t>
              </a:r>
              <a:endParaRPr lang="en-GB" sz="1100" dirty="0">
                <a:latin typeface="Arial" panose="020B0604020202020204" pitchFamily="34" charset="0"/>
                <a:cs typeface="Arial" panose="020B0604020202020204" pitchFamily="34" charset="0"/>
              </a:endParaRPr>
            </a:p>
          </p:txBody>
        </p:sp>
        <p:sp>
          <p:nvSpPr>
            <p:cNvPr id="8" name="Oval 7">
              <a:extLst>
                <a:ext uri="{FF2B5EF4-FFF2-40B4-BE49-F238E27FC236}">
                  <a16:creationId xmlns:a16="http://schemas.microsoft.com/office/drawing/2014/main" id="{82386543-4C81-7B95-F8EB-A836D1922CFE}"/>
                </a:ext>
              </a:extLst>
            </p:cNvPr>
            <p:cNvSpPr/>
            <p:nvPr/>
          </p:nvSpPr>
          <p:spPr>
            <a:xfrm>
              <a:off x="5233920" y="3937715"/>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5</a:t>
              </a:r>
              <a:endParaRPr lang="en-GB" sz="1100" dirty="0">
                <a:latin typeface="Arial" panose="020B0604020202020204" pitchFamily="34" charset="0"/>
                <a:cs typeface="Arial" panose="020B0604020202020204" pitchFamily="34" charset="0"/>
              </a:endParaRPr>
            </a:p>
          </p:txBody>
        </p:sp>
        <p:sp>
          <p:nvSpPr>
            <p:cNvPr id="9" name="Oval 8">
              <a:extLst>
                <a:ext uri="{FF2B5EF4-FFF2-40B4-BE49-F238E27FC236}">
                  <a16:creationId xmlns:a16="http://schemas.microsoft.com/office/drawing/2014/main" id="{C99C3B3A-FB52-35BF-C9C5-67D8050BA6A6}"/>
                </a:ext>
              </a:extLst>
            </p:cNvPr>
            <p:cNvSpPr/>
            <p:nvPr/>
          </p:nvSpPr>
          <p:spPr>
            <a:xfrm>
              <a:off x="4737690" y="2421534"/>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6</a:t>
              </a:r>
              <a:endParaRPr lang="en-GB" sz="1100" dirty="0">
                <a:latin typeface="Arial" panose="020B0604020202020204" pitchFamily="34" charset="0"/>
                <a:cs typeface="Arial" panose="020B0604020202020204" pitchFamily="34" charset="0"/>
              </a:endParaRPr>
            </a:p>
          </p:txBody>
        </p:sp>
        <p:sp>
          <p:nvSpPr>
            <p:cNvPr id="10" name="Oval 9">
              <a:extLst>
                <a:ext uri="{FF2B5EF4-FFF2-40B4-BE49-F238E27FC236}">
                  <a16:creationId xmlns:a16="http://schemas.microsoft.com/office/drawing/2014/main" id="{F0190495-D481-7AAD-3AC3-86EE6A966601}"/>
                </a:ext>
              </a:extLst>
            </p:cNvPr>
            <p:cNvSpPr/>
            <p:nvPr/>
          </p:nvSpPr>
          <p:spPr>
            <a:xfrm>
              <a:off x="4815435" y="2343790"/>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Arial" panose="020B0604020202020204" pitchFamily="34" charset="0"/>
                  <a:cs typeface="Arial" panose="020B0604020202020204" pitchFamily="34" charset="0"/>
                </a:rPr>
                <a:t>7</a:t>
              </a:r>
              <a:endParaRPr lang="en-GB" sz="800" dirty="0">
                <a:latin typeface="Arial" panose="020B0604020202020204" pitchFamily="34" charset="0"/>
                <a:cs typeface="Arial" panose="020B0604020202020204" pitchFamily="34" charset="0"/>
              </a:endParaRPr>
            </a:p>
          </p:txBody>
        </p:sp>
        <p:sp>
          <p:nvSpPr>
            <p:cNvPr id="24" name="Oval 23">
              <a:extLst>
                <a:ext uri="{FF2B5EF4-FFF2-40B4-BE49-F238E27FC236}">
                  <a16:creationId xmlns:a16="http://schemas.microsoft.com/office/drawing/2014/main" id="{F9CB0378-C65B-7335-A495-4B1208D639CF}"/>
                </a:ext>
              </a:extLst>
            </p:cNvPr>
            <p:cNvSpPr/>
            <p:nvPr/>
          </p:nvSpPr>
          <p:spPr>
            <a:xfrm>
              <a:off x="6764334" y="4015459"/>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00" dirty="0">
                  <a:latin typeface="Arial" panose="020B0604020202020204" pitchFamily="34" charset="0"/>
                  <a:cs typeface="Arial" panose="020B0604020202020204" pitchFamily="34" charset="0"/>
                </a:rPr>
                <a:t>9</a:t>
              </a:r>
              <a:endParaRPr lang="en-GB" sz="1050" dirty="0">
                <a:latin typeface="Arial" panose="020B0604020202020204" pitchFamily="34" charset="0"/>
                <a:cs typeface="Arial" panose="020B0604020202020204" pitchFamily="34" charset="0"/>
              </a:endParaRPr>
            </a:p>
          </p:txBody>
        </p:sp>
        <p:sp>
          <p:nvSpPr>
            <p:cNvPr id="25" name="Oval 24">
              <a:extLst>
                <a:ext uri="{FF2B5EF4-FFF2-40B4-BE49-F238E27FC236}">
                  <a16:creationId xmlns:a16="http://schemas.microsoft.com/office/drawing/2014/main" id="{74F1E937-665A-8A31-FBD0-3CF919AACB4F}"/>
                </a:ext>
              </a:extLst>
            </p:cNvPr>
            <p:cNvSpPr/>
            <p:nvPr/>
          </p:nvSpPr>
          <p:spPr>
            <a:xfrm>
              <a:off x="7054802" y="4007839"/>
              <a:ext cx="155489" cy="155489"/>
            </a:xfrm>
            <a:prstGeom prst="ellipse">
              <a:avLst/>
            </a:prstGeom>
            <a:solidFill>
              <a:srgbClr val="7030A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10</a:t>
              </a:r>
              <a:endParaRPr lang="en-GB" sz="1050" dirty="0">
                <a:latin typeface="Arial" panose="020B0604020202020204" pitchFamily="34" charset="0"/>
                <a:cs typeface="Arial" panose="020B0604020202020204" pitchFamily="34" charset="0"/>
              </a:endParaRPr>
            </a:p>
          </p:txBody>
        </p:sp>
        <p:sp>
          <p:nvSpPr>
            <p:cNvPr id="28" name="Oval 27">
              <a:extLst>
                <a:ext uri="{FF2B5EF4-FFF2-40B4-BE49-F238E27FC236}">
                  <a16:creationId xmlns:a16="http://schemas.microsoft.com/office/drawing/2014/main" id="{0216264C-B0CE-8D5B-0C0C-31CD86857D36}"/>
                </a:ext>
              </a:extLst>
            </p:cNvPr>
            <p:cNvSpPr/>
            <p:nvPr/>
          </p:nvSpPr>
          <p:spPr>
            <a:xfrm>
              <a:off x="6272180" y="4716676"/>
              <a:ext cx="155489" cy="155489"/>
            </a:xfrm>
            <a:prstGeom prst="ellipse">
              <a:avLst/>
            </a:prstGeom>
            <a:solidFill>
              <a:srgbClr val="7030A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12</a:t>
              </a:r>
              <a:endParaRPr lang="en-GB" sz="1050" dirty="0">
                <a:latin typeface="Arial" panose="020B0604020202020204" pitchFamily="34" charset="0"/>
                <a:cs typeface="Arial" panose="020B0604020202020204" pitchFamily="34" charset="0"/>
              </a:endParaRPr>
            </a:p>
          </p:txBody>
        </p:sp>
        <p:sp>
          <p:nvSpPr>
            <p:cNvPr id="18" name="Oval 17">
              <a:extLst>
                <a:ext uri="{FF2B5EF4-FFF2-40B4-BE49-F238E27FC236}">
                  <a16:creationId xmlns:a16="http://schemas.microsoft.com/office/drawing/2014/main" id="{393409B9-A6EA-B410-C59C-C917D7E6FAB4}"/>
                </a:ext>
              </a:extLst>
            </p:cNvPr>
            <p:cNvSpPr/>
            <p:nvPr/>
          </p:nvSpPr>
          <p:spPr>
            <a:xfrm>
              <a:off x="6223854" y="4872166"/>
              <a:ext cx="155489" cy="155489"/>
            </a:xfrm>
            <a:prstGeom prst="ellipse">
              <a:avLst/>
            </a:prstGeom>
            <a:solidFill>
              <a:srgbClr val="7030A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11</a:t>
              </a:r>
              <a:endParaRPr lang="en-GB" sz="1050" dirty="0">
                <a:latin typeface="Arial" panose="020B0604020202020204" pitchFamily="34" charset="0"/>
                <a:cs typeface="Arial" panose="020B0604020202020204" pitchFamily="34" charset="0"/>
              </a:endParaRPr>
            </a:p>
          </p:txBody>
        </p:sp>
        <p:sp>
          <p:nvSpPr>
            <p:cNvPr id="19" name="Oval 18">
              <a:extLst>
                <a:ext uri="{FF2B5EF4-FFF2-40B4-BE49-F238E27FC236}">
                  <a16:creationId xmlns:a16="http://schemas.microsoft.com/office/drawing/2014/main" id="{441578D1-03A2-16CC-E656-33EDA427AFDD}"/>
                </a:ext>
              </a:extLst>
            </p:cNvPr>
            <p:cNvSpPr/>
            <p:nvPr/>
          </p:nvSpPr>
          <p:spPr>
            <a:xfrm>
              <a:off x="6068365" y="4872165"/>
              <a:ext cx="155489" cy="155489"/>
            </a:xfrm>
            <a:prstGeom prst="ellipse">
              <a:avLst/>
            </a:prstGeom>
            <a:solidFill>
              <a:srgbClr val="7030A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13</a:t>
              </a:r>
              <a:endParaRPr lang="en-GB" sz="1050" dirty="0">
                <a:latin typeface="Arial" panose="020B0604020202020204" pitchFamily="34" charset="0"/>
                <a:cs typeface="Arial" panose="020B0604020202020204" pitchFamily="34" charset="0"/>
              </a:endParaRPr>
            </a:p>
          </p:txBody>
        </p:sp>
      </p:grpSp>
      <p:pic>
        <p:nvPicPr>
          <p:cNvPr id="14" name="Picture 13">
            <a:extLst>
              <a:ext uri="{FF2B5EF4-FFF2-40B4-BE49-F238E27FC236}">
                <a16:creationId xmlns:a16="http://schemas.microsoft.com/office/drawing/2014/main" id="{48815108-2BFE-C20D-A661-5FA7A058B7E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59249" y="3494064"/>
            <a:ext cx="1432751" cy="1687536"/>
          </a:xfrm>
          <a:prstGeom prst="rect">
            <a:avLst/>
          </a:prstGeom>
        </p:spPr>
      </p:pic>
      <p:sp>
        <p:nvSpPr>
          <p:cNvPr id="15" name="Rectangle 14">
            <a:extLst>
              <a:ext uri="{FF2B5EF4-FFF2-40B4-BE49-F238E27FC236}">
                <a16:creationId xmlns:a16="http://schemas.microsoft.com/office/drawing/2014/main" id="{24222FD3-4D19-C092-2060-155376C16360}"/>
              </a:ext>
            </a:extLst>
          </p:cNvPr>
          <p:cNvSpPr/>
          <p:nvPr/>
        </p:nvSpPr>
        <p:spPr>
          <a:xfrm>
            <a:off x="11569700" y="4206875"/>
            <a:ext cx="196850" cy="1619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A8D229EF-71E4-0A20-E8D7-7CCC7950AA34}"/>
              </a:ext>
            </a:extLst>
          </p:cNvPr>
          <p:cNvSpPr txBox="1"/>
          <p:nvPr/>
        </p:nvSpPr>
        <p:spPr>
          <a:xfrm>
            <a:off x="10623228" y="2415022"/>
            <a:ext cx="1892944" cy="246221"/>
          </a:xfrm>
          <a:prstGeom prst="rect">
            <a:avLst/>
          </a:prstGeom>
          <a:noFill/>
        </p:spPr>
        <p:txBody>
          <a:bodyPr wrap="square" lIns="91440" tIns="45720" rIns="91440" bIns="45720" rtlCol="0" anchor="t">
            <a:spAutoFit/>
          </a:bodyPr>
          <a:lstStyle/>
          <a:p>
            <a:pPr lvl="0"/>
            <a:r>
              <a:rPr lang="en-GB" sz="1000" b="1" dirty="0">
                <a:latin typeface="Arial" panose="020B0604020202020204" pitchFamily="34" charset="0"/>
              </a:rPr>
              <a:t>Proposed Locations. </a:t>
            </a:r>
            <a:endParaRPr lang="en-GB" sz="1200" dirty="0">
              <a:latin typeface="Arial" panose="020B0604020202020204" pitchFamily="34" charset="0"/>
              <a:ea typeface="Calibri" panose="020F0502020204030204" pitchFamily="34" charset="0"/>
            </a:endParaRPr>
          </a:p>
        </p:txBody>
      </p:sp>
      <p:sp>
        <p:nvSpPr>
          <p:cNvPr id="17" name="TextBox 16">
            <a:extLst>
              <a:ext uri="{FF2B5EF4-FFF2-40B4-BE49-F238E27FC236}">
                <a16:creationId xmlns:a16="http://schemas.microsoft.com/office/drawing/2014/main" id="{F8C7CFA7-D84D-A855-EC17-B67B23AD9691}"/>
              </a:ext>
            </a:extLst>
          </p:cNvPr>
          <p:cNvSpPr txBox="1"/>
          <p:nvPr/>
        </p:nvSpPr>
        <p:spPr>
          <a:xfrm>
            <a:off x="10662598" y="5170440"/>
            <a:ext cx="1892944" cy="246221"/>
          </a:xfrm>
          <a:prstGeom prst="rect">
            <a:avLst/>
          </a:prstGeom>
          <a:noFill/>
        </p:spPr>
        <p:txBody>
          <a:bodyPr wrap="square" lIns="91440" tIns="45720" rIns="91440" bIns="45720" rtlCol="0" anchor="t">
            <a:spAutoFit/>
          </a:bodyPr>
          <a:lstStyle/>
          <a:p>
            <a:pPr lvl="0"/>
            <a:r>
              <a:rPr lang="en-GB" sz="1000" i="1" dirty="0" err="1">
                <a:latin typeface="Arial" panose="020B0604020202020204" pitchFamily="34" charset="0"/>
              </a:rPr>
              <a:t>Keyplan</a:t>
            </a:r>
            <a:r>
              <a:rPr lang="en-GB" sz="1000" i="1" dirty="0">
                <a:latin typeface="Arial" panose="020B0604020202020204" pitchFamily="34" charset="0"/>
              </a:rPr>
              <a:t> of Reading</a:t>
            </a:r>
            <a:endParaRPr lang="en-GB" sz="1000" i="1" dirty="0">
              <a:latin typeface="Arial,Bold"/>
            </a:endParaRPr>
          </a:p>
        </p:txBody>
      </p:sp>
      <p:sp>
        <p:nvSpPr>
          <p:cNvPr id="11" name="Oval 10">
            <a:extLst>
              <a:ext uri="{FF2B5EF4-FFF2-40B4-BE49-F238E27FC236}">
                <a16:creationId xmlns:a16="http://schemas.microsoft.com/office/drawing/2014/main" id="{38769659-8595-80ED-20B2-AFFE89615549}"/>
              </a:ext>
            </a:extLst>
          </p:cNvPr>
          <p:cNvSpPr/>
          <p:nvPr/>
        </p:nvSpPr>
        <p:spPr>
          <a:xfrm>
            <a:off x="9986023" y="6202768"/>
            <a:ext cx="155489" cy="155489"/>
          </a:xfrm>
          <a:prstGeom prst="ellipse">
            <a:avLst/>
          </a:prstGeom>
          <a:solidFill>
            <a:srgbClr val="7030A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GB" sz="1050" dirty="0">
              <a:latin typeface="Arial" panose="020B0604020202020204" pitchFamily="34" charset="0"/>
              <a:cs typeface="Arial" panose="020B0604020202020204" pitchFamily="34" charset="0"/>
            </a:endParaRPr>
          </a:p>
        </p:txBody>
      </p:sp>
      <p:sp>
        <p:nvSpPr>
          <p:cNvPr id="26" name="Oval 25">
            <a:extLst>
              <a:ext uri="{FF2B5EF4-FFF2-40B4-BE49-F238E27FC236}">
                <a16:creationId xmlns:a16="http://schemas.microsoft.com/office/drawing/2014/main" id="{DF17D43E-2481-5D2C-FD40-C50D8B429310}"/>
              </a:ext>
            </a:extLst>
          </p:cNvPr>
          <p:cNvSpPr/>
          <p:nvPr/>
        </p:nvSpPr>
        <p:spPr>
          <a:xfrm>
            <a:off x="9980248" y="5762843"/>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GB" sz="1050"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C85F3F79-5566-AE15-4DBB-00B21D45F884}"/>
              </a:ext>
            </a:extLst>
          </p:cNvPr>
          <p:cNvSpPr txBox="1"/>
          <p:nvPr/>
        </p:nvSpPr>
        <p:spPr>
          <a:xfrm>
            <a:off x="10356850" y="5695139"/>
            <a:ext cx="1409700" cy="276999"/>
          </a:xfrm>
          <a:prstGeom prst="rect">
            <a:avLst/>
          </a:prstGeom>
          <a:noFill/>
        </p:spPr>
        <p:txBody>
          <a:bodyPr wrap="square" rtlCol="0">
            <a:spAutoFit/>
          </a:bodyPr>
          <a:lstStyle/>
          <a:p>
            <a:r>
              <a:rPr lang="en-US" sz="1200" dirty="0"/>
              <a:t>Tree location</a:t>
            </a:r>
            <a:endParaRPr lang="en-GB" sz="1200" dirty="0"/>
          </a:p>
        </p:txBody>
      </p:sp>
      <p:sp>
        <p:nvSpPr>
          <p:cNvPr id="30" name="TextBox 29">
            <a:extLst>
              <a:ext uri="{FF2B5EF4-FFF2-40B4-BE49-F238E27FC236}">
                <a16:creationId xmlns:a16="http://schemas.microsoft.com/office/drawing/2014/main" id="{EF8ED03F-9C7F-8D2F-02C7-AA0780CFEBBC}"/>
              </a:ext>
            </a:extLst>
          </p:cNvPr>
          <p:cNvSpPr txBox="1"/>
          <p:nvPr/>
        </p:nvSpPr>
        <p:spPr>
          <a:xfrm>
            <a:off x="10356850" y="6122142"/>
            <a:ext cx="1622919" cy="276999"/>
          </a:xfrm>
          <a:prstGeom prst="rect">
            <a:avLst/>
          </a:prstGeom>
          <a:noFill/>
        </p:spPr>
        <p:txBody>
          <a:bodyPr wrap="square" rtlCol="0">
            <a:spAutoFit/>
          </a:bodyPr>
          <a:lstStyle/>
          <a:p>
            <a:r>
              <a:rPr lang="en-US" sz="1200" dirty="0"/>
              <a:t>Reserve Tree location</a:t>
            </a:r>
            <a:endParaRPr lang="en-GB" sz="1200" dirty="0"/>
          </a:p>
        </p:txBody>
      </p:sp>
      <p:sp>
        <p:nvSpPr>
          <p:cNvPr id="34" name="Oval 33">
            <a:extLst>
              <a:ext uri="{FF2B5EF4-FFF2-40B4-BE49-F238E27FC236}">
                <a16:creationId xmlns:a16="http://schemas.microsoft.com/office/drawing/2014/main" id="{AE505417-12E0-9B44-BD0E-B80E0940D3D6}"/>
              </a:ext>
            </a:extLst>
          </p:cNvPr>
          <p:cNvSpPr/>
          <p:nvPr/>
        </p:nvSpPr>
        <p:spPr>
          <a:xfrm>
            <a:off x="5540007" y="4687728"/>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latin typeface="Arial" panose="020B0604020202020204" pitchFamily="34" charset="0"/>
                <a:cs typeface="Arial" panose="020B0604020202020204" pitchFamily="34" charset="0"/>
              </a:rPr>
              <a:t>8</a:t>
            </a:r>
            <a:endParaRPr lang="en-GB" sz="900" dirty="0">
              <a:latin typeface="Arial" panose="020B0604020202020204" pitchFamily="34" charset="0"/>
              <a:cs typeface="Arial" panose="020B0604020202020204" pitchFamily="34" charset="0"/>
            </a:endParaRPr>
          </a:p>
        </p:txBody>
      </p:sp>
      <p:sp>
        <p:nvSpPr>
          <p:cNvPr id="37" name="Oval 36">
            <a:extLst>
              <a:ext uri="{FF2B5EF4-FFF2-40B4-BE49-F238E27FC236}">
                <a16:creationId xmlns:a16="http://schemas.microsoft.com/office/drawing/2014/main" id="{B9984375-DC5A-B1C2-91E9-6F162A27763D}"/>
              </a:ext>
            </a:extLst>
          </p:cNvPr>
          <p:cNvSpPr/>
          <p:nvPr/>
        </p:nvSpPr>
        <p:spPr>
          <a:xfrm>
            <a:off x="5589558" y="6243652"/>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14</a:t>
            </a:r>
            <a:endParaRPr lang="en-GB" sz="1050" dirty="0">
              <a:latin typeface="Arial" panose="020B0604020202020204" pitchFamily="34" charset="0"/>
              <a:cs typeface="Arial" panose="020B0604020202020204" pitchFamily="34" charset="0"/>
            </a:endParaRPr>
          </a:p>
        </p:txBody>
      </p:sp>
      <p:sp>
        <p:nvSpPr>
          <p:cNvPr id="38" name="Oval 37">
            <a:extLst>
              <a:ext uri="{FF2B5EF4-FFF2-40B4-BE49-F238E27FC236}">
                <a16:creationId xmlns:a16="http://schemas.microsoft.com/office/drawing/2014/main" id="{E4075A86-7494-ED15-983C-18B65680D239}"/>
              </a:ext>
            </a:extLst>
          </p:cNvPr>
          <p:cNvSpPr/>
          <p:nvPr/>
        </p:nvSpPr>
        <p:spPr>
          <a:xfrm>
            <a:off x="5833750" y="6224426"/>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15</a:t>
            </a:r>
            <a:endParaRPr lang="en-GB" sz="1050" dirty="0">
              <a:latin typeface="Arial" panose="020B0604020202020204" pitchFamily="34" charset="0"/>
              <a:cs typeface="Arial" panose="020B0604020202020204" pitchFamily="34" charset="0"/>
            </a:endParaRPr>
          </a:p>
        </p:txBody>
      </p:sp>
      <p:sp>
        <p:nvSpPr>
          <p:cNvPr id="3" name="Oval 2">
            <a:extLst>
              <a:ext uri="{FF2B5EF4-FFF2-40B4-BE49-F238E27FC236}">
                <a16:creationId xmlns:a16="http://schemas.microsoft.com/office/drawing/2014/main" id="{5A515A31-1B6A-D85B-53BD-72BEDBCC9045}"/>
              </a:ext>
            </a:extLst>
          </p:cNvPr>
          <p:cNvSpPr/>
          <p:nvPr/>
        </p:nvSpPr>
        <p:spPr>
          <a:xfrm>
            <a:off x="2793587" y="2181788"/>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latin typeface="Arial" panose="020B0604020202020204" pitchFamily="34" charset="0"/>
                <a:cs typeface="Arial" panose="020B0604020202020204" pitchFamily="34" charset="0"/>
              </a:rPr>
              <a:t>2</a:t>
            </a:r>
            <a:endParaRPr lang="en-GB" sz="1100" dirty="0">
              <a:latin typeface="Arial" panose="020B0604020202020204" pitchFamily="34" charset="0"/>
              <a:cs typeface="Arial" panose="020B0604020202020204" pitchFamily="34" charset="0"/>
            </a:endParaRPr>
          </a:p>
        </p:txBody>
      </p:sp>
      <p:sp>
        <p:nvSpPr>
          <p:cNvPr id="6" name="Oval 5">
            <a:extLst>
              <a:ext uri="{FF2B5EF4-FFF2-40B4-BE49-F238E27FC236}">
                <a16:creationId xmlns:a16="http://schemas.microsoft.com/office/drawing/2014/main" id="{893B71B5-D2FF-2147-95A0-CA1709D3B463}"/>
              </a:ext>
            </a:extLst>
          </p:cNvPr>
          <p:cNvSpPr/>
          <p:nvPr/>
        </p:nvSpPr>
        <p:spPr>
          <a:xfrm>
            <a:off x="3605156" y="3684862"/>
            <a:ext cx="155489" cy="155489"/>
          </a:xfrm>
          <a:prstGeom prst="ellipse">
            <a:avLst/>
          </a:prstGeom>
          <a:solidFill>
            <a:srgbClr val="7030A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3</a:t>
            </a:r>
            <a:endParaRPr lang="en-GB" sz="10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22502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A459A40-5C40-91D8-4F3B-5A3B84413F4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646508" y="553410"/>
            <a:ext cx="6992789" cy="5467350"/>
          </a:xfrm>
          <a:prstGeom prst="rect">
            <a:avLst/>
          </a:prstGeom>
        </p:spPr>
      </p:pic>
      <p:pic>
        <p:nvPicPr>
          <p:cNvPr id="2" name="Picture 1">
            <a:extLst>
              <a:ext uri="{FF2B5EF4-FFF2-40B4-BE49-F238E27FC236}">
                <a16:creationId xmlns:a16="http://schemas.microsoft.com/office/drawing/2014/main" id="{33DFC66D-F9B6-8312-CC80-6CFBA59B37A5}"/>
              </a:ext>
            </a:extLst>
          </p:cNvPr>
          <p:cNvPicPr>
            <a:picLocks noChangeAspect="1"/>
          </p:cNvPicPr>
          <p:nvPr/>
        </p:nvPicPr>
        <p:blipFill rotWithShape="1">
          <a:blip r:embed="rId3" cstate="email">
            <a:alphaModFix amt="70000"/>
            <a:extLst>
              <a:ext uri="{28A0092B-C50C-407E-A947-70E740481C1C}">
                <a14:useLocalDpi xmlns:a14="http://schemas.microsoft.com/office/drawing/2010/main"/>
              </a:ext>
            </a:extLst>
          </a:blip>
          <a:srcRect/>
          <a:stretch/>
        </p:blipFill>
        <p:spPr>
          <a:xfrm>
            <a:off x="1339850" y="501650"/>
            <a:ext cx="2019300" cy="2038350"/>
          </a:xfrm>
          <a:prstGeom prst="rect">
            <a:avLst/>
          </a:prstGeom>
        </p:spPr>
      </p:pic>
      <p:sp>
        <p:nvSpPr>
          <p:cNvPr id="25" name="Oval 24">
            <a:extLst>
              <a:ext uri="{FF2B5EF4-FFF2-40B4-BE49-F238E27FC236}">
                <a16:creationId xmlns:a16="http://schemas.microsoft.com/office/drawing/2014/main" id="{30620580-2A41-191F-8FA5-ED234B6494AC}"/>
              </a:ext>
            </a:extLst>
          </p:cNvPr>
          <p:cNvSpPr/>
          <p:nvPr/>
        </p:nvSpPr>
        <p:spPr>
          <a:xfrm>
            <a:off x="5673486" y="1988917"/>
            <a:ext cx="850900" cy="1631950"/>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9F4A3413-0BEA-AE1F-7AD7-AD5F4A9034B0}"/>
              </a:ext>
            </a:extLst>
          </p:cNvPr>
          <p:cNvSpPr/>
          <p:nvPr/>
        </p:nvSpPr>
        <p:spPr>
          <a:xfrm>
            <a:off x="6060836" y="3643054"/>
            <a:ext cx="76200" cy="495300"/>
          </a:xfrm>
          <a:prstGeom prst="rect">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sp>
        <p:nvSpPr>
          <p:cNvPr id="3" name="Oval 2">
            <a:extLst>
              <a:ext uri="{FF2B5EF4-FFF2-40B4-BE49-F238E27FC236}">
                <a16:creationId xmlns:a16="http://schemas.microsoft.com/office/drawing/2014/main" id="{BE87A9B1-2106-5392-1050-6F05F4430674}"/>
              </a:ext>
            </a:extLst>
          </p:cNvPr>
          <p:cNvSpPr/>
          <p:nvPr/>
        </p:nvSpPr>
        <p:spPr>
          <a:xfrm>
            <a:off x="2074905" y="1184361"/>
            <a:ext cx="155489" cy="155489"/>
          </a:xfrm>
          <a:prstGeom prst="ellipse">
            <a:avLst/>
          </a:prstGeom>
          <a:solidFill>
            <a:srgbClr val="674878">
              <a:alpha val="29804"/>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latin typeface="Arial" panose="020B0604020202020204" pitchFamily="34" charset="0"/>
              <a:cs typeface="Arial" panose="020B0604020202020204" pitchFamily="34" charset="0"/>
            </a:endParaRPr>
          </a:p>
        </p:txBody>
      </p:sp>
      <p:cxnSp>
        <p:nvCxnSpPr>
          <p:cNvPr id="7" name="Straight Arrow Connector 6">
            <a:extLst>
              <a:ext uri="{FF2B5EF4-FFF2-40B4-BE49-F238E27FC236}">
                <a16:creationId xmlns:a16="http://schemas.microsoft.com/office/drawing/2014/main" id="{DFBDC337-17C9-02EB-79B9-25FA751B2259}"/>
              </a:ext>
            </a:extLst>
          </p:cNvPr>
          <p:cNvCxnSpPr>
            <a:cxnSpLocks/>
          </p:cNvCxnSpPr>
          <p:nvPr/>
        </p:nvCxnSpPr>
        <p:spPr>
          <a:xfrm flipH="1" flipV="1">
            <a:off x="2366084" y="1333521"/>
            <a:ext cx="262571" cy="14283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BA9E52C-134F-27F3-84D9-F49DDB4A4B4B}"/>
              </a:ext>
            </a:extLst>
          </p:cNvPr>
          <p:cNvSpPr txBox="1"/>
          <p:nvPr/>
        </p:nvSpPr>
        <p:spPr>
          <a:xfrm>
            <a:off x="2449595" y="2540000"/>
            <a:ext cx="1017852" cy="246221"/>
          </a:xfrm>
          <a:prstGeom prst="rect">
            <a:avLst/>
          </a:prstGeom>
          <a:noFill/>
        </p:spPr>
        <p:txBody>
          <a:bodyPr wrap="square" rtlCol="0">
            <a:spAutoFit/>
          </a:bodyPr>
          <a:lstStyle/>
          <a:p>
            <a:r>
              <a:rPr lang="en-GB" sz="1000" i="1" dirty="0">
                <a:latin typeface="Arial" panose="020B0604020202020204" pitchFamily="34" charset="0"/>
                <a:cs typeface="Arial" panose="020B0604020202020204" pitchFamily="34" charset="0"/>
              </a:rPr>
              <a:t>Location 1,2</a:t>
            </a:r>
            <a:endParaRPr lang="en-GB" i="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B03F0466-FCCC-8346-C6C8-30D9011FE1D9}"/>
              </a:ext>
            </a:extLst>
          </p:cNvPr>
          <p:cNvSpPr txBox="1"/>
          <p:nvPr/>
        </p:nvSpPr>
        <p:spPr>
          <a:xfrm>
            <a:off x="3578313" y="6022658"/>
            <a:ext cx="837089"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Street View</a:t>
            </a:r>
            <a:endParaRPr lang="en-GB" i="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58E53640-8A62-5BCC-D4BB-D415D01EF8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36232" y="2225977"/>
            <a:ext cx="736330" cy="1840826"/>
          </a:xfrm>
          <a:prstGeom prst="rect">
            <a:avLst/>
          </a:prstGeom>
        </p:spPr>
      </p:pic>
      <p:sp>
        <p:nvSpPr>
          <p:cNvPr id="13" name="Oval 12">
            <a:extLst>
              <a:ext uri="{FF2B5EF4-FFF2-40B4-BE49-F238E27FC236}">
                <a16:creationId xmlns:a16="http://schemas.microsoft.com/office/drawing/2014/main" id="{DF6F52D0-94B9-138F-B9AF-B05700EDBFB8}"/>
              </a:ext>
            </a:extLst>
          </p:cNvPr>
          <p:cNvSpPr/>
          <p:nvPr/>
        </p:nvSpPr>
        <p:spPr>
          <a:xfrm>
            <a:off x="2199670" y="1184361"/>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1</a:t>
            </a:r>
            <a:endParaRPr lang="en-GB" sz="1100"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E2C3FD2E-5B92-0CAE-3EE5-B280259061D8}"/>
              </a:ext>
            </a:extLst>
          </p:cNvPr>
          <p:cNvSpPr txBox="1"/>
          <p:nvPr/>
        </p:nvSpPr>
        <p:spPr>
          <a:xfrm>
            <a:off x="1231175" y="2831434"/>
            <a:ext cx="2240096" cy="2769989"/>
          </a:xfrm>
          <a:prstGeom prst="rect">
            <a:avLst/>
          </a:prstGeom>
          <a:noFill/>
        </p:spPr>
        <p:txBody>
          <a:bodyPr wrap="square">
            <a:spAutoFit/>
          </a:bodyPr>
          <a:lstStyle/>
          <a:p>
            <a:pPr>
              <a:spcAft>
                <a:spcPts val="600"/>
              </a:spcAft>
            </a:pPr>
            <a:r>
              <a:rPr lang="en-GB" sz="1200" b="1" i="1" dirty="0"/>
              <a:t>Species</a:t>
            </a:r>
            <a:r>
              <a:rPr lang="en-GB" sz="1200" i="1" dirty="0"/>
              <a:t> </a:t>
            </a:r>
          </a:p>
          <a:p>
            <a:pPr>
              <a:spcAft>
                <a:spcPts val="600"/>
              </a:spcAft>
            </a:pPr>
            <a:r>
              <a:rPr lang="en-GB" sz="1200" i="1" dirty="0"/>
              <a:t>1&amp;2 -Acer campestre </a:t>
            </a:r>
            <a:r>
              <a:rPr lang="en-GB" sz="1200" i="1" dirty="0" err="1"/>
              <a:t>Lienco</a:t>
            </a:r>
            <a:endParaRPr lang="en-GB" sz="1200" i="1" strike="sngStrike" dirty="0">
              <a:highlight>
                <a:srgbClr val="FFFF00"/>
              </a:highlight>
            </a:endParaRPr>
          </a:p>
          <a:p>
            <a:pPr>
              <a:spcAft>
                <a:spcPts val="600"/>
              </a:spcAft>
            </a:pPr>
            <a:endParaRPr lang="en-GB" sz="1200" b="1" i="1" dirty="0"/>
          </a:p>
          <a:p>
            <a:pPr>
              <a:spcAft>
                <a:spcPts val="600"/>
              </a:spcAft>
            </a:pPr>
            <a:r>
              <a:rPr lang="en-GB" sz="1200" b="1" i="1" dirty="0"/>
              <a:t>Site notes</a:t>
            </a:r>
          </a:p>
          <a:p>
            <a:pPr>
              <a:spcAft>
                <a:spcPts val="600"/>
              </a:spcAft>
            </a:pPr>
            <a:r>
              <a:rPr lang="en-GB" sz="1200" dirty="0"/>
              <a:t>Bank to north of property but there is a wide flat section at the top and the light levels are fair. </a:t>
            </a:r>
          </a:p>
          <a:p>
            <a:pPr>
              <a:spcAft>
                <a:spcPts val="600"/>
              </a:spcAft>
            </a:pPr>
            <a:r>
              <a:rPr lang="en-GB" sz="1200" b="1" dirty="0"/>
              <a:t>Planting position: </a:t>
            </a:r>
            <a:r>
              <a:rPr lang="en-GB" sz="1200" b="1" dirty="0">
                <a:solidFill>
                  <a:srgbClr val="FF0000"/>
                </a:solidFill>
              </a:rPr>
              <a:t>two </a:t>
            </a:r>
            <a:r>
              <a:rPr lang="en-GB" sz="1200" b="1" dirty="0"/>
              <a:t>trees at 6m centres 2m from back edge of pavement. </a:t>
            </a:r>
          </a:p>
          <a:p>
            <a:pPr>
              <a:spcAft>
                <a:spcPts val="600"/>
              </a:spcAft>
            </a:pPr>
            <a:r>
              <a:rPr lang="en-GB" sz="1200" dirty="0"/>
              <a:t>Leaves 8m to utility cabinet and 19m to junction. </a:t>
            </a:r>
          </a:p>
        </p:txBody>
      </p:sp>
      <p:sp>
        <p:nvSpPr>
          <p:cNvPr id="18" name="Oval 17">
            <a:extLst>
              <a:ext uri="{FF2B5EF4-FFF2-40B4-BE49-F238E27FC236}">
                <a16:creationId xmlns:a16="http://schemas.microsoft.com/office/drawing/2014/main" id="{E8E483D9-BBAC-FC4C-7B47-6E456610D8AD}"/>
              </a:ext>
            </a:extLst>
          </p:cNvPr>
          <p:cNvSpPr/>
          <p:nvPr/>
        </p:nvSpPr>
        <p:spPr>
          <a:xfrm>
            <a:off x="6028090" y="1988917"/>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latin typeface="Arial" panose="020B0604020202020204" pitchFamily="34" charset="0"/>
                <a:cs typeface="Arial" panose="020B0604020202020204" pitchFamily="34" charset="0"/>
              </a:rPr>
              <a:t>1</a:t>
            </a:r>
          </a:p>
        </p:txBody>
      </p:sp>
      <p:sp>
        <p:nvSpPr>
          <p:cNvPr id="19" name="Oval 18">
            <a:extLst>
              <a:ext uri="{FF2B5EF4-FFF2-40B4-BE49-F238E27FC236}">
                <a16:creationId xmlns:a16="http://schemas.microsoft.com/office/drawing/2014/main" id="{C1A619DC-E910-EB50-63B4-F653CBB5B57F}"/>
              </a:ext>
            </a:extLst>
          </p:cNvPr>
          <p:cNvSpPr/>
          <p:nvPr/>
        </p:nvSpPr>
        <p:spPr>
          <a:xfrm>
            <a:off x="5890524" y="2154153"/>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latin typeface="Arial" panose="020B0604020202020204" pitchFamily="34" charset="0"/>
                <a:cs typeface="Arial" panose="020B0604020202020204" pitchFamily="34" charset="0"/>
              </a:rPr>
              <a:t>2</a:t>
            </a:r>
          </a:p>
        </p:txBody>
      </p:sp>
      <p:sp>
        <p:nvSpPr>
          <p:cNvPr id="14" name="Oval 13">
            <a:extLst>
              <a:ext uri="{FF2B5EF4-FFF2-40B4-BE49-F238E27FC236}">
                <a16:creationId xmlns:a16="http://schemas.microsoft.com/office/drawing/2014/main" id="{2E39E506-B0DC-37D8-BD48-F3B8835EF44B}"/>
              </a:ext>
            </a:extLst>
          </p:cNvPr>
          <p:cNvSpPr/>
          <p:nvPr/>
        </p:nvSpPr>
        <p:spPr>
          <a:xfrm>
            <a:off x="2050202" y="1184361"/>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2</a:t>
            </a:r>
            <a:endParaRPr lang="en-GB"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4418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8D96A93-3105-10F0-5B37-84C76A1EE58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643572" y="516003"/>
            <a:ext cx="6992789" cy="5465835"/>
          </a:xfrm>
          <a:prstGeom prst="rect">
            <a:avLst/>
          </a:prstGeom>
        </p:spPr>
      </p:pic>
      <p:pic>
        <p:nvPicPr>
          <p:cNvPr id="5" name="Picture 4">
            <a:extLst>
              <a:ext uri="{FF2B5EF4-FFF2-40B4-BE49-F238E27FC236}">
                <a16:creationId xmlns:a16="http://schemas.microsoft.com/office/drawing/2014/main" id="{BEBB79DF-3FDD-53D2-AAE1-C0D5D606C2A2}"/>
              </a:ext>
            </a:extLst>
          </p:cNvPr>
          <p:cNvPicPr>
            <a:picLocks noChangeAspect="1"/>
          </p:cNvPicPr>
          <p:nvPr/>
        </p:nvPicPr>
        <p:blipFill rotWithShape="1">
          <a:blip r:embed="rId3" cstate="email">
            <a:alphaModFix amt="70000"/>
            <a:extLst>
              <a:ext uri="{28A0092B-C50C-407E-A947-70E740481C1C}">
                <a14:useLocalDpi xmlns:a14="http://schemas.microsoft.com/office/drawing/2010/main"/>
              </a:ext>
            </a:extLst>
          </a:blip>
          <a:srcRect/>
          <a:stretch/>
        </p:blipFill>
        <p:spPr>
          <a:xfrm>
            <a:off x="1339850" y="501650"/>
            <a:ext cx="2019300" cy="2038350"/>
          </a:xfrm>
          <a:prstGeom prst="rect">
            <a:avLst/>
          </a:prstGeom>
        </p:spPr>
      </p:pic>
      <p:grpSp>
        <p:nvGrpSpPr>
          <p:cNvPr id="2" name="Group 1">
            <a:extLst>
              <a:ext uri="{FF2B5EF4-FFF2-40B4-BE49-F238E27FC236}">
                <a16:creationId xmlns:a16="http://schemas.microsoft.com/office/drawing/2014/main" id="{838EA3D1-55CF-78A5-D09F-2FCF39402788}"/>
              </a:ext>
            </a:extLst>
          </p:cNvPr>
          <p:cNvGrpSpPr/>
          <p:nvPr/>
        </p:nvGrpSpPr>
        <p:grpSpPr>
          <a:xfrm>
            <a:off x="6292680" y="2371725"/>
            <a:ext cx="458281" cy="1209675"/>
            <a:chOff x="6243252" y="2160658"/>
            <a:chExt cx="576179" cy="1457997"/>
          </a:xfrm>
        </p:grpSpPr>
        <p:sp>
          <p:nvSpPr>
            <p:cNvPr id="25" name="Oval 24">
              <a:extLst>
                <a:ext uri="{FF2B5EF4-FFF2-40B4-BE49-F238E27FC236}">
                  <a16:creationId xmlns:a16="http://schemas.microsoft.com/office/drawing/2014/main" id="{30620580-2A41-191F-8FA5-ED234B6494AC}"/>
                </a:ext>
              </a:extLst>
            </p:cNvPr>
            <p:cNvSpPr/>
            <p:nvPr/>
          </p:nvSpPr>
          <p:spPr>
            <a:xfrm>
              <a:off x="6243252" y="2160658"/>
              <a:ext cx="576179" cy="1105060"/>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9F4A3413-0BEA-AE1F-7AD7-AD5F4A9034B0}"/>
                </a:ext>
              </a:extLst>
            </p:cNvPr>
            <p:cNvSpPr/>
            <p:nvPr/>
          </p:nvSpPr>
          <p:spPr>
            <a:xfrm>
              <a:off x="6516362" y="3265718"/>
              <a:ext cx="54298" cy="352937"/>
            </a:xfrm>
            <a:prstGeom prst="rect">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grpSp>
      <p:sp>
        <p:nvSpPr>
          <p:cNvPr id="3" name="Oval 2">
            <a:extLst>
              <a:ext uri="{FF2B5EF4-FFF2-40B4-BE49-F238E27FC236}">
                <a16:creationId xmlns:a16="http://schemas.microsoft.com/office/drawing/2014/main" id="{BE87A9B1-2106-5392-1050-6F05F4430674}"/>
              </a:ext>
            </a:extLst>
          </p:cNvPr>
          <p:cNvSpPr/>
          <p:nvPr/>
        </p:nvSpPr>
        <p:spPr>
          <a:xfrm>
            <a:off x="2308647" y="1492507"/>
            <a:ext cx="155489" cy="155489"/>
          </a:xfrm>
          <a:prstGeom prst="ellipse">
            <a:avLst/>
          </a:prstGeom>
          <a:solidFill>
            <a:srgbClr val="674878">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latin typeface="Arial" panose="020B0604020202020204" pitchFamily="34" charset="0"/>
                <a:cs typeface="Arial" panose="020B0604020202020204" pitchFamily="34" charset="0"/>
              </a:rPr>
              <a:t>4</a:t>
            </a:r>
          </a:p>
        </p:txBody>
      </p:sp>
      <p:cxnSp>
        <p:nvCxnSpPr>
          <p:cNvPr id="7" name="Straight Arrow Connector 6">
            <a:extLst>
              <a:ext uri="{FF2B5EF4-FFF2-40B4-BE49-F238E27FC236}">
                <a16:creationId xmlns:a16="http://schemas.microsoft.com/office/drawing/2014/main" id="{DFBDC337-17C9-02EB-79B9-25FA751B2259}"/>
              </a:ext>
            </a:extLst>
          </p:cNvPr>
          <p:cNvCxnSpPr>
            <a:cxnSpLocks/>
          </p:cNvCxnSpPr>
          <p:nvPr/>
        </p:nvCxnSpPr>
        <p:spPr>
          <a:xfrm flipV="1">
            <a:off x="1694329" y="1580029"/>
            <a:ext cx="497542" cy="2526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D55A760-0E40-1496-6866-BCA1F4EDB368}"/>
              </a:ext>
            </a:extLst>
          </p:cNvPr>
          <p:cNvSpPr txBox="1"/>
          <p:nvPr/>
        </p:nvSpPr>
        <p:spPr>
          <a:xfrm>
            <a:off x="1776910" y="2540000"/>
            <a:ext cx="1984839"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Location 3 ( Reserved location) </a:t>
            </a:r>
            <a:endParaRPr lang="en-GB" i="1"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8B7E7D59-9672-36BE-081C-5B23100666AD}"/>
              </a:ext>
            </a:extLst>
          </p:cNvPr>
          <p:cNvSpPr txBox="1"/>
          <p:nvPr/>
        </p:nvSpPr>
        <p:spPr>
          <a:xfrm>
            <a:off x="3578313" y="6022658"/>
            <a:ext cx="837089"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Street View</a:t>
            </a:r>
            <a:endParaRPr lang="en-GB" i="1"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62719502-E99A-EEFC-D63F-25144D84DCA5}"/>
              </a:ext>
            </a:extLst>
          </p:cNvPr>
          <p:cNvSpPr txBox="1"/>
          <p:nvPr/>
        </p:nvSpPr>
        <p:spPr>
          <a:xfrm>
            <a:off x="1289017" y="2844145"/>
            <a:ext cx="2236526" cy="2246769"/>
          </a:xfrm>
          <a:prstGeom prst="rect">
            <a:avLst/>
          </a:prstGeom>
          <a:noFill/>
        </p:spPr>
        <p:txBody>
          <a:bodyPr wrap="square" rtlCol="0">
            <a:spAutoFit/>
          </a:bodyPr>
          <a:lstStyle/>
          <a:p>
            <a:pPr>
              <a:spcAft>
                <a:spcPts val="600"/>
              </a:spcAft>
            </a:pPr>
            <a:r>
              <a:rPr lang="en-GB" sz="1200" b="1" i="1" dirty="0"/>
              <a:t>Species</a:t>
            </a:r>
            <a:r>
              <a:rPr lang="en-GB" sz="1200" i="1" dirty="0"/>
              <a:t> </a:t>
            </a:r>
          </a:p>
          <a:p>
            <a:r>
              <a:rPr lang="en-GB" sz="1200" i="1" dirty="0"/>
              <a:t>3 - Amelanchier </a:t>
            </a:r>
            <a:r>
              <a:rPr lang="en-GB" sz="1200" i="1" dirty="0" err="1"/>
              <a:t>arboria</a:t>
            </a:r>
            <a:r>
              <a:rPr lang="en-GB" sz="1200" i="1" dirty="0"/>
              <a:t> ‘ Robin Hill’</a:t>
            </a:r>
          </a:p>
          <a:p>
            <a:pPr>
              <a:spcAft>
                <a:spcPts val="600"/>
              </a:spcAft>
            </a:pPr>
            <a:endParaRPr lang="en-GB" sz="1200" b="1" i="1" dirty="0"/>
          </a:p>
          <a:p>
            <a:pPr>
              <a:spcAft>
                <a:spcPts val="600"/>
              </a:spcAft>
            </a:pPr>
            <a:r>
              <a:rPr lang="en-GB" sz="1200" b="1" i="1" dirty="0"/>
              <a:t>Site notes</a:t>
            </a:r>
          </a:p>
          <a:p>
            <a:pPr>
              <a:spcAft>
                <a:spcPts val="600"/>
              </a:spcAft>
            </a:pPr>
            <a:r>
              <a:rPr lang="en-GB" sz="1200" dirty="0"/>
              <a:t>Roadside verge with recent plantings nearby. </a:t>
            </a:r>
          </a:p>
          <a:p>
            <a:pPr>
              <a:spcAft>
                <a:spcPts val="600"/>
              </a:spcAft>
            </a:pPr>
            <a:r>
              <a:rPr lang="en-GB" sz="1200" b="1" dirty="0"/>
              <a:t>Planting position: 6m west from l/c 6825, 6m east from recently planted birch. </a:t>
            </a:r>
          </a:p>
        </p:txBody>
      </p:sp>
      <p:sp>
        <p:nvSpPr>
          <p:cNvPr id="14" name="Oval 13">
            <a:extLst>
              <a:ext uri="{FF2B5EF4-FFF2-40B4-BE49-F238E27FC236}">
                <a16:creationId xmlns:a16="http://schemas.microsoft.com/office/drawing/2014/main" id="{B242DBEF-6A3B-D403-9662-15F1F0ADC0CC}"/>
              </a:ext>
            </a:extLst>
          </p:cNvPr>
          <p:cNvSpPr/>
          <p:nvPr/>
        </p:nvSpPr>
        <p:spPr>
          <a:xfrm>
            <a:off x="6444075" y="2384511"/>
            <a:ext cx="155489" cy="155489"/>
          </a:xfrm>
          <a:prstGeom prst="ellipse">
            <a:avLst/>
          </a:prstGeom>
          <a:solidFill>
            <a:srgbClr val="674878">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3</a:t>
            </a:r>
            <a:endParaRPr lang="en-GB"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39280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93169D5-E871-24C5-AC74-6F22B9847DEC}"/>
              </a:ext>
            </a:extLst>
          </p:cNvPr>
          <p:cNvPicPr>
            <a:picLocks noChangeAspect="1"/>
          </p:cNvPicPr>
          <p:nvPr/>
        </p:nvPicPr>
        <p:blipFill rotWithShape="1">
          <a:blip r:embed="rId2" cstate="email">
            <a:alphaModFix amt="70000"/>
            <a:extLst>
              <a:ext uri="{28A0092B-C50C-407E-A947-70E740481C1C}">
                <a14:useLocalDpi xmlns:a14="http://schemas.microsoft.com/office/drawing/2010/main"/>
              </a:ext>
            </a:extLst>
          </a:blip>
          <a:srcRect/>
          <a:stretch/>
        </p:blipFill>
        <p:spPr>
          <a:xfrm>
            <a:off x="1352028" y="501649"/>
            <a:ext cx="2019300" cy="2038350"/>
          </a:xfrm>
          <a:prstGeom prst="rect">
            <a:avLst/>
          </a:prstGeom>
        </p:spPr>
      </p:pic>
      <p:pic>
        <p:nvPicPr>
          <p:cNvPr id="6" name="Picture 5">
            <a:extLst>
              <a:ext uri="{FF2B5EF4-FFF2-40B4-BE49-F238E27FC236}">
                <a16:creationId xmlns:a16="http://schemas.microsoft.com/office/drawing/2014/main" id="{85BB884B-A765-419E-F53C-B83EAEE7830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648260" y="516003"/>
            <a:ext cx="6992789" cy="5465835"/>
          </a:xfrm>
          <a:prstGeom prst="rect">
            <a:avLst/>
          </a:prstGeom>
        </p:spPr>
      </p:pic>
      <p:sp>
        <p:nvSpPr>
          <p:cNvPr id="25" name="Oval 24">
            <a:extLst>
              <a:ext uri="{FF2B5EF4-FFF2-40B4-BE49-F238E27FC236}">
                <a16:creationId xmlns:a16="http://schemas.microsoft.com/office/drawing/2014/main" id="{30620580-2A41-191F-8FA5-ED234B6494AC}"/>
              </a:ext>
            </a:extLst>
          </p:cNvPr>
          <p:cNvSpPr/>
          <p:nvPr/>
        </p:nvSpPr>
        <p:spPr>
          <a:xfrm>
            <a:off x="7172324" y="1847850"/>
            <a:ext cx="842486" cy="1807144"/>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9F4A3413-0BEA-AE1F-7AD7-AD5F4A9034B0}"/>
              </a:ext>
            </a:extLst>
          </p:cNvPr>
          <p:cNvSpPr/>
          <p:nvPr/>
        </p:nvSpPr>
        <p:spPr>
          <a:xfrm>
            <a:off x="7553326" y="3654994"/>
            <a:ext cx="65718" cy="528787"/>
          </a:xfrm>
          <a:prstGeom prst="rect">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sp>
        <p:nvSpPr>
          <p:cNvPr id="3" name="Oval 2">
            <a:extLst>
              <a:ext uri="{FF2B5EF4-FFF2-40B4-BE49-F238E27FC236}">
                <a16:creationId xmlns:a16="http://schemas.microsoft.com/office/drawing/2014/main" id="{BE87A9B1-2106-5392-1050-6F05F4430674}"/>
              </a:ext>
            </a:extLst>
          </p:cNvPr>
          <p:cNvSpPr/>
          <p:nvPr/>
        </p:nvSpPr>
        <p:spPr>
          <a:xfrm>
            <a:off x="2283934" y="1443080"/>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latin typeface="Arial" panose="020B0604020202020204" pitchFamily="34" charset="0"/>
                <a:cs typeface="Arial" panose="020B0604020202020204" pitchFamily="34" charset="0"/>
              </a:rPr>
              <a:t>5</a:t>
            </a:r>
          </a:p>
        </p:txBody>
      </p:sp>
      <p:cxnSp>
        <p:nvCxnSpPr>
          <p:cNvPr id="7" name="Straight Arrow Connector 6">
            <a:extLst>
              <a:ext uri="{FF2B5EF4-FFF2-40B4-BE49-F238E27FC236}">
                <a16:creationId xmlns:a16="http://schemas.microsoft.com/office/drawing/2014/main" id="{DFBDC337-17C9-02EB-79B9-25FA751B2259}"/>
              </a:ext>
            </a:extLst>
          </p:cNvPr>
          <p:cNvCxnSpPr>
            <a:cxnSpLocks/>
          </p:cNvCxnSpPr>
          <p:nvPr/>
        </p:nvCxnSpPr>
        <p:spPr>
          <a:xfrm>
            <a:off x="2097741" y="1114476"/>
            <a:ext cx="186193" cy="32860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8183F3B-7075-FA32-3788-7DEA4FA0F604}"/>
              </a:ext>
            </a:extLst>
          </p:cNvPr>
          <p:cNvSpPr txBox="1"/>
          <p:nvPr/>
        </p:nvSpPr>
        <p:spPr>
          <a:xfrm>
            <a:off x="2707384" y="2539999"/>
            <a:ext cx="1032655"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Location 4 &amp; 5 </a:t>
            </a:r>
            <a:endParaRPr lang="en-GB" i="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CBE4D096-CBEF-63BA-AFE0-C34BF453976E}"/>
              </a:ext>
            </a:extLst>
          </p:cNvPr>
          <p:cNvSpPr txBox="1"/>
          <p:nvPr/>
        </p:nvSpPr>
        <p:spPr>
          <a:xfrm>
            <a:off x="3578313" y="6022658"/>
            <a:ext cx="837089"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Street View</a:t>
            </a:r>
            <a:endParaRPr lang="en-GB" i="1"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8D07E3B3-8270-84EA-80B1-E894664ADF9E}"/>
              </a:ext>
            </a:extLst>
          </p:cNvPr>
          <p:cNvSpPr txBox="1"/>
          <p:nvPr/>
        </p:nvSpPr>
        <p:spPr>
          <a:xfrm>
            <a:off x="7881459" y="4019550"/>
            <a:ext cx="524831" cy="369332"/>
          </a:xfrm>
          <a:prstGeom prst="rect">
            <a:avLst/>
          </a:prstGeom>
          <a:noFill/>
        </p:spPr>
        <p:txBody>
          <a:bodyPr wrap="square" rtlCol="0">
            <a:spAutoFit/>
          </a:bodyPr>
          <a:lstStyle/>
          <a:p>
            <a:r>
              <a:rPr lang="en-GB" dirty="0">
                <a:solidFill>
                  <a:schemeClr val="accent2"/>
                </a:solidFill>
              </a:rPr>
              <a:t>2m</a:t>
            </a:r>
          </a:p>
        </p:txBody>
      </p:sp>
      <p:cxnSp>
        <p:nvCxnSpPr>
          <p:cNvPr id="15" name="Straight Arrow Connector 14">
            <a:extLst>
              <a:ext uri="{FF2B5EF4-FFF2-40B4-BE49-F238E27FC236}">
                <a16:creationId xmlns:a16="http://schemas.microsoft.com/office/drawing/2014/main" id="{1CE0D0AF-E138-2136-14FA-AF9A328BDFD5}"/>
              </a:ext>
            </a:extLst>
          </p:cNvPr>
          <p:cNvCxnSpPr>
            <a:cxnSpLocks/>
          </p:cNvCxnSpPr>
          <p:nvPr/>
        </p:nvCxnSpPr>
        <p:spPr>
          <a:xfrm flipH="1">
            <a:off x="7619044" y="4019550"/>
            <a:ext cx="524831" cy="132727"/>
          </a:xfrm>
          <a:prstGeom prst="straightConnector1">
            <a:avLst/>
          </a:prstGeom>
          <a:ln>
            <a:headEnd type="triangle"/>
            <a:tailEnd type="triangle"/>
          </a:ln>
        </p:spPr>
        <p:style>
          <a:lnRef idx="1">
            <a:schemeClr val="accent2"/>
          </a:lnRef>
          <a:fillRef idx="0">
            <a:schemeClr val="accent2"/>
          </a:fillRef>
          <a:effectRef idx="0">
            <a:schemeClr val="accent2"/>
          </a:effectRef>
          <a:fontRef idx="minor">
            <a:schemeClr val="tx1"/>
          </a:fontRef>
        </p:style>
      </p:cxnSp>
      <p:cxnSp>
        <p:nvCxnSpPr>
          <p:cNvPr id="18" name="Straight Arrow Connector 17">
            <a:extLst>
              <a:ext uri="{FF2B5EF4-FFF2-40B4-BE49-F238E27FC236}">
                <a16:creationId xmlns:a16="http://schemas.microsoft.com/office/drawing/2014/main" id="{4C336E19-1A32-27FE-7224-E8DC7A9EFCB2}"/>
              </a:ext>
            </a:extLst>
          </p:cNvPr>
          <p:cNvCxnSpPr>
            <a:cxnSpLocks/>
          </p:cNvCxnSpPr>
          <p:nvPr/>
        </p:nvCxnSpPr>
        <p:spPr>
          <a:xfrm flipH="1" flipV="1">
            <a:off x="6478137" y="3985750"/>
            <a:ext cx="1042330" cy="198031"/>
          </a:xfrm>
          <a:prstGeom prst="straightConnector1">
            <a:avLst/>
          </a:prstGeom>
          <a:ln>
            <a:headEnd type="triangle"/>
            <a:tailEnd type="triangle"/>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a16="http://schemas.microsoft.com/office/drawing/2014/main" id="{4B3874EB-C28F-94E9-ABD7-D49D83FF5796}"/>
              </a:ext>
            </a:extLst>
          </p:cNvPr>
          <p:cNvSpPr txBox="1"/>
          <p:nvPr/>
        </p:nvSpPr>
        <p:spPr>
          <a:xfrm>
            <a:off x="6569268" y="3967611"/>
            <a:ext cx="524831" cy="369332"/>
          </a:xfrm>
          <a:prstGeom prst="rect">
            <a:avLst/>
          </a:prstGeom>
          <a:noFill/>
        </p:spPr>
        <p:txBody>
          <a:bodyPr wrap="square" rtlCol="0">
            <a:spAutoFit/>
          </a:bodyPr>
          <a:lstStyle/>
          <a:p>
            <a:r>
              <a:rPr lang="en-GB" dirty="0">
                <a:solidFill>
                  <a:schemeClr val="accent2"/>
                </a:solidFill>
              </a:rPr>
              <a:t>5m</a:t>
            </a:r>
          </a:p>
        </p:txBody>
      </p:sp>
      <p:sp>
        <p:nvSpPr>
          <p:cNvPr id="21" name="TextBox 20">
            <a:extLst>
              <a:ext uri="{FF2B5EF4-FFF2-40B4-BE49-F238E27FC236}">
                <a16:creationId xmlns:a16="http://schemas.microsoft.com/office/drawing/2014/main" id="{3F5477FB-CF32-9A7D-8C0F-9558DA28CD63}"/>
              </a:ext>
            </a:extLst>
          </p:cNvPr>
          <p:cNvSpPr txBox="1"/>
          <p:nvPr/>
        </p:nvSpPr>
        <p:spPr>
          <a:xfrm>
            <a:off x="556308" y="2775615"/>
            <a:ext cx="2829537" cy="3139321"/>
          </a:xfrm>
          <a:prstGeom prst="rect">
            <a:avLst/>
          </a:prstGeom>
          <a:noFill/>
        </p:spPr>
        <p:txBody>
          <a:bodyPr wrap="square" rtlCol="0">
            <a:spAutoFit/>
          </a:bodyPr>
          <a:lstStyle/>
          <a:p>
            <a:pPr>
              <a:spcAft>
                <a:spcPts val="600"/>
              </a:spcAft>
            </a:pPr>
            <a:r>
              <a:rPr lang="en-GB" sz="1200" b="1" i="1" dirty="0"/>
              <a:t>Species</a:t>
            </a:r>
            <a:r>
              <a:rPr lang="en-GB" sz="1200" i="1" dirty="0"/>
              <a:t> </a:t>
            </a:r>
          </a:p>
          <a:p>
            <a:pPr>
              <a:spcAft>
                <a:spcPts val="600"/>
              </a:spcAft>
            </a:pPr>
            <a:r>
              <a:rPr lang="en-GB" sz="1200" i="1" dirty="0"/>
              <a:t>4 - Liquidambar </a:t>
            </a:r>
            <a:r>
              <a:rPr lang="en-GB" sz="1200" i="1" dirty="0" err="1"/>
              <a:t>styracilflua</a:t>
            </a:r>
            <a:r>
              <a:rPr lang="en-GB" sz="1200" i="1" dirty="0"/>
              <a:t> </a:t>
            </a:r>
            <a:r>
              <a:rPr lang="en-GB" sz="1200" dirty="0"/>
              <a:t>‘</a:t>
            </a:r>
            <a:r>
              <a:rPr lang="en-GB" sz="1200" dirty="0" err="1"/>
              <a:t>Worplesdon</a:t>
            </a:r>
            <a:r>
              <a:rPr lang="en-GB" sz="1200" dirty="0"/>
              <a:t>’ </a:t>
            </a:r>
            <a:r>
              <a:rPr lang="en-GB" sz="1200" i="1" dirty="0"/>
              <a:t>5 - Pyrus </a:t>
            </a:r>
            <a:r>
              <a:rPr lang="en-GB" sz="1200" i="1" dirty="0" err="1"/>
              <a:t>calleryana</a:t>
            </a:r>
            <a:r>
              <a:rPr lang="en-GB" sz="1200" i="1" dirty="0"/>
              <a:t> Chanticleer</a:t>
            </a:r>
          </a:p>
          <a:p>
            <a:endParaRPr lang="en-GB" sz="1200" i="1" dirty="0"/>
          </a:p>
          <a:p>
            <a:pPr>
              <a:spcAft>
                <a:spcPts val="600"/>
              </a:spcAft>
            </a:pPr>
            <a:r>
              <a:rPr lang="en-GB" sz="1200" b="1" i="1" dirty="0"/>
              <a:t>Site notes</a:t>
            </a:r>
          </a:p>
          <a:p>
            <a:pPr>
              <a:spcAft>
                <a:spcPts val="600"/>
              </a:spcAft>
            </a:pPr>
            <a:r>
              <a:rPr lang="en-GB" sz="1200" dirty="0"/>
              <a:t>Open, wide verge. Several plantings present, but room for two trees without conflict with existing trees. </a:t>
            </a:r>
          </a:p>
          <a:p>
            <a:pPr>
              <a:spcAft>
                <a:spcPts val="600"/>
              </a:spcAft>
            </a:pPr>
            <a:r>
              <a:rPr lang="en-GB" sz="1200" b="1" dirty="0"/>
              <a:t>No.4  -Space available as the young tree is dead. </a:t>
            </a:r>
          </a:p>
          <a:p>
            <a:pPr>
              <a:spcAft>
                <a:spcPts val="600"/>
              </a:spcAft>
            </a:pPr>
            <a:r>
              <a:rPr lang="en-GB" sz="1200" b="1" dirty="0"/>
              <a:t>No.5 Planting position: 2m from back edge of footway; 5m in eastern end of verge. </a:t>
            </a:r>
            <a:r>
              <a:rPr lang="en-GB" sz="1200" dirty="0"/>
              <a:t>In line with existing cherry. </a:t>
            </a:r>
          </a:p>
          <a:p>
            <a:pPr>
              <a:spcAft>
                <a:spcPts val="600"/>
              </a:spcAft>
            </a:pPr>
            <a:r>
              <a:rPr lang="en-GB" sz="1200" dirty="0"/>
              <a:t>No utilities visible, no apparent trenching. </a:t>
            </a:r>
          </a:p>
        </p:txBody>
      </p:sp>
      <p:sp>
        <p:nvSpPr>
          <p:cNvPr id="22" name="Oval 21">
            <a:extLst>
              <a:ext uri="{FF2B5EF4-FFF2-40B4-BE49-F238E27FC236}">
                <a16:creationId xmlns:a16="http://schemas.microsoft.com/office/drawing/2014/main" id="{19012672-6B6E-F3E2-A63C-E71422D8B1EA}"/>
              </a:ext>
            </a:extLst>
          </p:cNvPr>
          <p:cNvSpPr/>
          <p:nvPr/>
        </p:nvSpPr>
        <p:spPr>
          <a:xfrm>
            <a:off x="7505540" y="1856937"/>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latin typeface="Arial" panose="020B0604020202020204" pitchFamily="34" charset="0"/>
                <a:cs typeface="Arial" panose="020B0604020202020204" pitchFamily="34" charset="0"/>
              </a:rPr>
              <a:t>5</a:t>
            </a:r>
          </a:p>
        </p:txBody>
      </p:sp>
      <p:sp>
        <p:nvSpPr>
          <p:cNvPr id="4" name="Oval 3">
            <a:extLst>
              <a:ext uri="{FF2B5EF4-FFF2-40B4-BE49-F238E27FC236}">
                <a16:creationId xmlns:a16="http://schemas.microsoft.com/office/drawing/2014/main" id="{7FC62B1A-925D-ECC2-F041-14F31C83ACC6}"/>
              </a:ext>
            </a:extLst>
          </p:cNvPr>
          <p:cNvSpPr/>
          <p:nvPr/>
        </p:nvSpPr>
        <p:spPr>
          <a:xfrm>
            <a:off x="2392382" y="1443079"/>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latin typeface="Arial" panose="020B0604020202020204" pitchFamily="34" charset="0"/>
                <a:cs typeface="Arial" panose="020B0604020202020204" pitchFamily="34" charset="0"/>
              </a:rPr>
              <a:t>4</a:t>
            </a:r>
          </a:p>
        </p:txBody>
      </p:sp>
      <p:sp>
        <p:nvSpPr>
          <p:cNvPr id="5" name="Oval 4">
            <a:extLst>
              <a:ext uri="{FF2B5EF4-FFF2-40B4-BE49-F238E27FC236}">
                <a16:creationId xmlns:a16="http://schemas.microsoft.com/office/drawing/2014/main" id="{C7BF0AF2-8152-8DA7-5E86-0F8446274F18}"/>
              </a:ext>
            </a:extLst>
          </p:cNvPr>
          <p:cNvSpPr/>
          <p:nvPr/>
        </p:nvSpPr>
        <p:spPr>
          <a:xfrm>
            <a:off x="5729039" y="1906091"/>
            <a:ext cx="842486" cy="1807144"/>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72F43DEC-09C9-6CF6-FA8E-C0D21B9BFC08}"/>
              </a:ext>
            </a:extLst>
          </p:cNvPr>
          <p:cNvSpPr/>
          <p:nvPr/>
        </p:nvSpPr>
        <p:spPr>
          <a:xfrm>
            <a:off x="6098306" y="3675429"/>
            <a:ext cx="65718" cy="528787"/>
          </a:xfrm>
          <a:prstGeom prst="rect">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sp>
        <p:nvSpPr>
          <p:cNvPr id="9" name="Oval 8">
            <a:extLst>
              <a:ext uri="{FF2B5EF4-FFF2-40B4-BE49-F238E27FC236}">
                <a16:creationId xmlns:a16="http://schemas.microsoft.com/office/drawing/2014/main" id="{DC93E523-ECD1-45BF-FEDC-AD1D67099C2A}"/>
              </a:ext>
            </a:extLst>
          </p:cNvPr>
          <p:cNvSpPr/>
          <p:nvPr/>
        </p:nvSpPr>
        <p:spPr>
          <a:xfrm>
            <a:off x="6095327" y="1897155"/>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latin typeface="Arial" panose="020B0604020202020204" pitchFamily="34" charset="0"/>
                <a:cs typeface="Arial" panose="020B0604020202020204" pitchFamily="34" charset="0"/>
              </a:rPr>
              <a:t>4</a:t>
            </a:r>
          </a:p>
        </p:txBody>
      </p:sp>
    </p:spTree>
    <p:extLst>
      <p:ext uri="{BB962C8B-B14F-4D97-AF65-F5344CB8AC3E}">
        <p14:creationId xmlns:p14="http://schemas.microsoft.com/office/powerpoint/2010/main" val="1035626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F57A7BA-4C99-495A-BF6A-EA8AFB9A238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639797" y="490591"/>
            <a:ext cx="6992789" cy="5478409"/>
          </a:xfrm>
          <a:prstGeom prst="rect">
            <a:avLst/>
          </a:prstGeom>
        </p:spPr>
      </p:pic>
      <p:pic>
        <p:nvPicPr>
          <p:cNvPr id="4" name="Picture 3">
            <a:extLst>
              <a:ext uri="{FF2B5EF4-FFF2-40B4-BE49-F238E27FC236}">
                <a16:creationId xmlns:a16="http://schemas.microsoft.com/office/drawing/2014/main" id="{3AC5E5FC-F458-9CD5-19C6-F4BFDC047716}"/>
              </a:ext>
            </a:extLst>
          </p:cNvPr>
          <p:cNvPicPr>
            <a:picLocks noChangeAspect="1"/>
          </p:cNvPicPr>
          <p:nvPr/>
        </p:nvPicPr>
        <p:blipFill rotWithShape="1">
          <a:blip r:embed="rId3" cstate="email">
            <a:alphaModFix amt="70000"/>
            <a:extLst>
              <a:ext uri="{28A0092B-C50C-407E-A947-70E740481C1C}">
                <a14:useLocalDpi xmlns:a14="http://schemas.microsoft.com/office/drawing/2010/main"/>
              </a:ext>
            </a:extLst>
          </a:blip>
          <a:srcRect/>
          <a:stretch/>
        </p:blipFill>
        <p:spPr>
          <a:xfrm>
            <a:off x="1339850" y="501649"/>
            <a:ext cx="2019300" cy="2038350"/>
          </a:xfrm>
          <a:prstGeom prst="rect">
            <a:avLst/>
          </a:prstGeom>
        </p:spPr>
      </p:pic>
      <p:grpSp>
        <p:nvGrpSpPr>
          <p:cNvPr id="2" name="Group 1">
            <a:extLst>
              <a:ext uri="{FF2B5EF4-FFF2-40B4-BE49-F238E27FC236}">
                <a16:creationId xmlns:a16="http://schemas.microsoft.com/office/drawing/2014/main" id="{D644986B-80AD-11BB-05A6-E83360FD5CAA}"/>
              </a:ext>
            </a:extLst>
          </p:cNvPr>
          <p:cNvGrpSpPr/>
          <p:nvPr/>
        </p:nvGrpSpPr>
        <p:grpSpPr>
          <a:xfrm>
            <a:off x="8764087" y="1520824"/>
            <a:ext cx="1060923" cy="2172955"/>
            <a:chOff x="6189559" y="901508"/>
            <a:chExt cx="1098620" cy="2519286"/>
          </a:xfrm>
        </p:grpSpPr>
        <p:sp>
          <p:nvSpPr>
            <p:cNvPr id="25" name="Oval 24">
              <a:extLst>
                <a:ext uri="{FF2B5EF4-FFF2-40B4-BE49-F238E27FC236}">
                  <a16:creationId xmlns:a16="http://schemas.microsoft.com/office/drawing/2014/main" id="{30620580-2A41-191F-8FA5-ED234B6494AC}"/>
                </a:ext>
              </a:extLst>
            </p:cNvPr>
            <p:cNvSpPr/>
            <p:nvPr/>
          </p:nvSpPr>
          <p:spPr>
            <a:xfrm>
              <a:off x="6189559" y="901508"/>
              <a:ext cx="1098620" cy="2107055"/>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9F4A3413-0BEA-AE1F-7AD7-AD5F4A9034B0}"/>
                </a:ext>
              </a:extLst>
            </p:cNvPr>
            <p:cNvSpPr/>
            <p:nvPr/>
          </p:nvSpPr>
          <p:spPr>
            <a:xfrm>
              <a:off x="6692072" y="3000358"/>
              <a:ext cx="64683" cy="420436"/>
            </a:xfrm>
            <a:prstGeom prst="rect">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grpSp>
      <p:sp>
        <p:nvSpPr>
          <p:cNvPr id="3" name="Oval 2">
            <a:extLst>
              <a:ext uri="{FF2B5EF4-FFF2-40B4-BE49-F238E27FC236}">
                <a16:creationId xmlns:a16="http://schemas.microsoft.com/office/drawing/2014/main" id="{BE87A9B1-2106-5392-1050-6F05F4430674}"/>
              </a:ext>
            </a:extLst>
          </p:cNvPr>
          <p:cNvSpPr/>
          <p:nvPr/>
        </p:nvSpPr>
        <p:spPr>
          <a:xfrm>
            <a:off x="2485503" y="1396680"/>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7</a:t>
            </a:r>
            <a:endParaRPr lang="en-GB" sz="1100" dirty="0">
              <a:latin typeface="Arial" panose="020B0604020202020204" pitchFamily="34" charset="0"/>
              <a:cs typeface="Arial" panose="020B0604020202020204" pitchFamily="34" charset="0"/>
            </a:endParaRPr>
          </a:p>
        </p:txBody>
      </p:sp>
      <p:cxnSp>
        <p:nvCxnSpPr>
          <p:cNvPr id="7" name="Straight Arrow Connector 6">
            <a:extLst>
              <a:ext uri="{FF2B5EF4-FFF2-40B4-BE49-F238E27FC236}">
                <a16:creationId xmlns:a16="http://schemas.microsoft.com/office/drawing/2014/main" id="{DFBDC337-17C9-02EB-79B9-25FA751B2259}"/>
              </a:ext>
            </a:extLst>
          </p:cNvPr>
          <p:cNvCxnSpPr>
            <a:cxnSpLocks/>
          </p:cNvCxnSpPr>
          <p:nvPr/>
        </p:nvCxnSpPr>
        <p:spPr>
          <a:xfrm flipH="1" flipV="1">
            <a:off x="2563247" y="1668576"/>
            <a:ext cx="196502" cy="10299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B7047B92-55DD-6396-1318-04B38CFD229E}"/>
              </a:ext>
            </a:extLst>
          </p:cNvPr>
          <p:cNvSpPr/>
          <p:nvPr/>
        </p:nvSpPr>
        <p:spPr>
          <a:xfrm>
            <a:off x="2374767" y="1489776"/>
            <a:ext cx="152845" cy="150396"/>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6</a:t>
            </a:r>
            <a:endParaRPr lang="en-GB" sz="1100"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4C4B4E00-E52B-4CD1-2048-770163774570}"/>
              </a:ext>
            </a:extLst>
          </p:cNvPr>
          <p:cNvSpPr txBox="1"/>
          <p:nvPr/>
        </p:nvSpPr>
        <p:spPr>
          <a:xfrm>
            <a:off x="2575449" y="2544802"/>
            <a:ext cx="912429"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Location 6, 7</a:t>
            </a:r>
            <a:endParaRPr lang="en-GB" i="1"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A88F27A0-E3F0-94F8-1424-13329382E7C1}"/>
              </a:ext>
            </a:extLst>
          </p:cNvPr>
          <p:cNvSpPr txBox="1"/>
          <p:nvPr/>
        </p:nvSpPr>
        <p:spPr>
          <a:xfrm>
            <a:off x="3578313" y="6022658"/>
            <a:ext cx="837089"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Street View</a:t>
            </a:r>
            <a:endParaRPr lang="en-GB" i="1"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B6A9EB50-9634-9242-04C7-948EED5461FC}"/>
              </a:ext>
            </a:extLst>
          </p:cNvPr>
          <p:cNvSpPr txBox="1"/>
          <p:nvPr/>
        </p:nvSpPr>
        <p:spPr>
          <a:xfrm>
            <a:off x="959667" y="2978812"/>
            <a:ext cx="2456825" cy="2616101"/>
          </a:xfrm>
          <a:prstGeom prst="rect">
            <a:avLst/>
          </a:prstGeom>
          <a:noFill/>
        </p:spPr>
        <p:txBody>
          <a:bodyPr wrap="square" rtlCol="0">
            <a:spAutoFit/>
          </a:bodyPr>
          <a:lstStyle/>
          <a:p>
            <a:pPr>
              <a:spcAft>
                <a:spcPts val="600"/>
              </a:spcAft>
            </a:pPr>
            <a:r>
              <a:rPr lang="en-GB" sz="1200" b="1" i="1" dirty="0"/>
              <a:t>Species</a:t>
            </a:r>
            <a:r>
              <a:rPr lang="en-GB" sz="1200" i="1" dirty="0"/>
              <a:t> </a:t>
            </a:r>
          </a:p>
          <a:p>
            <a:pPr>
              <a:spcAft>
                <a:spcPts val="600"/>
              </a:spcAft>
            </a:pPr>
            <a:r>
              <a:rPr lang="en-GB" sz="1200" dirty="0"/>
              <a:t>6 – Betula </a:t>
            </a:r>
            <a:r>
              <a:rPr lang="en-GB" sz="1200" dirty="0" err="1"/>
              <a:t>Albosinensis</a:t>
            </a:r>
            <a:r>
              <a:rPr lang="en-GB" sz="1200" dirty="0"/>
              <a:t> ‘ Fascination’</a:t>
            </a:r>
          </a:p>
          <a:p>
            <a:pPr>
              <a:spcAft>
                <a:spcPts val="600"/>
              </a:spcAft>
            </a:pPr>
            <a:r>
              <a:rPr lang="en-GB" sz="1200" dirty="0"/>
              <a:t>7 – Betula </a:t>
            </a:r>
            <a:r>
              <a:rPr lang="en-GB" sz="1200" dirty="0" err="1"/>
              <a:t>papyrifera</a:t>
            </a:r>
            <a:endParaRPr lang="en-GB" sz="1200" dirty="0"/>
          </a:p>
          <a:p>
            <a:pPr>
              <a:spcAft>
                <a:spcPts val="600"/>
              </a:spcAft>
            </a:pPr>
            <a:r>
              <a:rPr lang="en-GB" sz="1200" b="1" i="1" dirty="0"/>
              <a:t>Site notes</a:t>
            </a:r>
          </a:p>
          <a:p>
            <a:pPr>
              <a:spcAft>
                <a:spcPts val="600"/>
              </a:spcAft>
            </a:pPr>
            <a:r>
              <a:rPr lang="en-GB" sz="1200" dirty="0"/>
              <a:t>Possible locations are indicated with red arrows on the map.  Hadrian walk area has been landscaped with birch species and suitable to maintain the same Genus however using different species provide different characteristics and diversity.  </a:t>
            </a:r>
          </a:p>
        </p:txBody>
      </p:sp>
      <p:grpSp>
        <p:nvGrpSpPr>
          <p:cNvPr id="9" name="Group 8">
            <a:extLst>
              <a:ext uri="{FF2B5EF4-FFF2-40B4-BE49-F238E27FC236}">
                <a16:creationId xmlns:a16="http://schemas.microsoft.com/office/drawing/2014/main" id="{A5830A90-41F8-BC43-643E-ADDE2104D1FA}"/>
              </a:ext>
            </a:extLst>
          </p:cNvPr>
          <p:cNvGrpSpPr/>
          <p:nvPr/>
        </p:nvGrpSpPr>
        <p:grpSpPr>
          <a:xfrm>
            <a:off x="7495530" y="1607982"/>
            <a:ext cx="1170866" cy="1999193"/>
            <a:chOff x="3951473" y="1356490"/>
            <a:chExt cx="777459" cy="1788266"/>
          </a:xfrm>
        </p:grpSpPr>
        <p:sp>
          <p:nvSpPr>
            <p:cNvPr id="13" name="Rectangle 12">
              <a:extLst>
                <a:ext uri="{FF2B5EF4-FFF2-40B4-BE49-F238E27FC236}">
                  <a16:creationId xmlns:a16="http://schemas.microsoft.com/office/drawing/2014/main" id="{46543A2D-2C51-5359-44DA-E3C3EC7F36D0}"/>
                </a:ext>
              </a:extLst>
            </p:cNvPr>
            <p:cNvSpPr/>
            <p:nvPr/>
          </p:nvSpPr>
          <p:spPr>
            <a:xfrm>
              <a:off x="4294483" y="2847585"/>
              <a:ext cx="45719" cy="297171"/>
            </a:xfrm>
            <a:prstGeom prst="rect">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sp>
          <p:nvSpPr>
            <p:cNvPr id="18" name="Oval 17">
              <a:extLst>
                <a:ext uri="{FF2B5EF4-FFF2-40B4-BE49-F238E27FC236}">
                  <a16:creationId xmlns:a16="http://schemas.microsoft.com/office/drawing/2014/main" id="{6416DB40-84CB-5213-2784-78500BC86586}"/>
                </a:ext>
              </a:extLst>
            </p:cNvPr>
            <p:cNvSpPr/>
            <p:nvPr/>
          </p:nvSpPr>
          <p:spPr>
            <a:xfrm>
              <a:off x="3951473" y="1356490"/>
              <a:ext cx="777459" cy="1491096"/>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latin typeface="Arial" panose="020B0604020202020204" pitchFamily="34" charset="0"/>
                <a:cs typeface="Arial" panose="020B0604020202020204" pitchFamily="34" charset="0"/>
              </a:endParaRPr>
            </a:p>
          </p:txBody>
        </p:sp>
      </p:grpSp>
      <p:sp>
        <p:nvSpPr>
          <p:cNvPr id="20" name="Oval 19">
            <a:extLst>
              <a:ext uri="{FF2B5EF4-FFF2-40B4-BE49-F238E27FC236}">
                <a16:creationId xmlns:a16="http://schemas.microsoft.com/office/drawing/2014/main" id="{91EF655A-42BA-5F42-1F27-7F5ED76F3A75}"/>
              </a:ext>
            </a:extLst>
          </p:cNvPr>
          <p:cNvSpPr/>
          <p:nvPr/>
        </p:nvSpPr>
        <p:spPr>
          <a:xfrm>
            <a:off x="7970113" y="1659481"/>
            <a:ext cx="152845" cy="150396"/>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6</a:t>
            </a:r>
            <a:endParaRPr lang="en-GB" sz="1100" dirty="0">
              <a:latin typeface="Arial" panose="020B0604020202020204" pitchFamily="34" charset="0"/>
              <a:cs typeface="Arial" panose="020B0604020202020204" pitchFamily="34" charset="0"/>
            </a:endParaRPr>
          </a:p>
        </p:txBody>
      </p:sp>
      <p:sp>
        <p:nvSpPr>
          <p:cNvPr id="21" name="Oval 20">
            <a:extLst>
              <a:ext uri="{FF2B5EF4-FFF2-40B4-BE49-F238E27FC236}">
                <a16:creationId xmlns:a16="http://schemas.microsoft.com/office/drawing/2014/main" id="{2EB712E0-0932-B4FB-E709-4AAD62C75EC8}"/>
              </a:ext>
            </a:extLst>
          </p:cNvPr>
          <p:cNvSpPr/>
          <p:nvPr/>
        </p:nvSpPr>
        <p:spPr>
          <a:xfrm>
            <a:off x="9271775" y="1555492"/>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7</a:t>
            </a:r>
            <a:endParaRPr lang="en-GB" sz="1100" dirty="0">
              <a:latin typeface="Arial" panose="020B0604020202020204" pitchFamily="34" charset="0"/>
              <a:cs typeface="Arial" panose="020B0604020202020204" pitchFamily="34" charset="0"/>
            </a:endParaRPr>
          </a:p>
        </p:txBody>
      </p:sp>
      <p:cxnSp>
        <p:nvCxnSpPr>
          <p:cNvPr id="5" name="Straight Arrow Connector 4">
            <a:extLst>
              <a:ext uri="{FF2B5EF4-FFF2-40B4-BE49-F238E27FC236}">
                <a16:creationId xmlns:a16="http://schemas.microsoft.com/office/drawing/2014/main" id="{07B64450-141C-4B18-0DB1-688D4E555E34}"/>
              </a:ext>
            </a:extLst>
          </p:cNvPr>
          <p:cNvCxnSpPr>
            <a:cxnSpLocks/>
          </p:cNvCxnSpPr>
          <p:nvPr/>
        </p:nvCxnSpPr>
        <p:spPr>
          <a:xfrm flipH="1" flipV="1">
            <a:off x="2635719" y="1594564"/>
            <a:ext cx="196502" cy="10299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0580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DAF54BD-460E-CFD8-C122-5B7491322EBC}"/>
              </a:ext>
            </a:extLst>
          </p:cNvPr>
          <p:cNvPicPr>
            <a:picLocks noChangeAspect="1"/>
          </p:cNvPicPr>
          <p:nvPr/>
        </p:nvPicPr>
        <p:blipFill rotWithShape="1">
          <a:blip r:embed="rId2" cstate="email">
            <a:alphaModFix amt="70000"/>
            <a:extLst>
              <a:ext uri="{28A0092B-C50C-407E-A947-70E740481C1C}">
                <a14:useLocalDpi xmlns:a14="http://schemas.microsoft.com/office/drawing/2010/main"/>
              </a:ext>
            </a:extLst>
          </a:blip>
          <a:srcRect/>
          <a:stretch/>
        </p:blipFill>
        <p:spPr>
          <a:xfrm>
            <a:off x="1339850" y="501649"/>
            <a:ext cx="2019300" cy="2038350"/>
          </a:xfrm>
          <a:prstGeom prst="rect">
            <a:avLst/>
          </a:prstGeom>
        </p:spPr>
      </p:pic>
      <p:pic>
        <p:nvPicPr>
          <p:cNvPr id="5" name="Picture 4">
            <a:extLst>
              <a:ext uri="{FF2B5EF4-FFF2-40B4-BE49-F238E27FC236}">
                <a16:creationId xmlns:a16="http://schemas.microsoft.com/office/drawing/2014/main" id="{7CF88674-FD68-597A-45FB-3C669C4413D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645867" y="516003"/>
            <a:ext cx="6992789" cy="5469948"/>
          </a:xfrm>
          <a:prstGeom prst="rect">
            <a:avLst/>
          </a:prstGeom>
        </p:spPr>
      </p:pic>
      <p:sp>
        <p:nvSpPr>
          <p:cNvPr id="25" name="Oval 24">
            <a:extLst>
              <a:ext uri="{FF2B5EF4-FFF2-40B4-BE49-F238E27FC236}">
                <a16:creationId xmlns:a16="http://schemas.microsoft.com/office/drawing/2014/main" id="{30620580-2A41-191F-8FA5-ED234B6494AC}"/>
              </a:ext>
            </a:extLst>
          </p:cNvPr>
          <p:cNvSpPr/>
          <p:nvPr/>
        </p:nvSpPr>
        <p:spPr>
          <a:xfrm>
            <a:off x="7447942" y="1946833"/>
            <a:ext cx="1098620" cy="2107055"/>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9F4A3413-0BEA-AE1F-7AD7-AD5F4A9034B0}"/>
              </a:ext>
            </a:extLst>
          </p:cNvPr>
          <p:cNvSpPr/>
          <p:nvPr/>
        </p:nvSpPr>
        <p:spPr>
          <a:xfrm>
            <a:off x="7958931" y="4053888"/>
            <a:ext cx="64683" cy="420436"/>
          </a:xfrm>
          <a:prstGeom prst="rect">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cxnSp>
        <p:nvCxnSpPr>
          <p:cNvPr id="7" name="Straight Arrow Connector 6">
            <a:extLst>
              <a:ext uri="{FF2B5EF4-FFF2-40B4-BE49-F238E27FC236}">
                <a16:creationId xmlns:a16="http://schemas.microsoft.com/office/drawing/2014/main" id="{DFBDC337-17C9-02EB-79B9-25FA751B2259}"/>
              </a:ext>
            </a:extLst>
          </p:cNvPr>
          <p:cNvCxnSpPr>
            <a:cxnSpLocks/>
          </p:cNvCxnSpPr>
          <p:nvPr/>
        </p:nvCxnSpPr>
        <p:spPr>
          <a:xfrm flipV="1">
            <a:off x="2200275" y="1681163"/>
            <a:ext cx="114300" cy="22860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B7047B92-55DD-6396-1318-04B38CFD229E}"/>
              </a:ext>
            </a:extLst>
          </p:cNvPr>
          <p:cNvSpPr/>
          <p:nvPr/>
        </p:nvSpPr>
        <p:spPr>
          <a:xfrm>
            <a:off x="2271755" y="1480811"/>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latin typeface="Arial" panose="020B0604020202020204" pitchFamily="34" charset="0"/>
                <a:cs typeface="Arial" panose="020B0604020202020204" pitchFamily="34" charset="0"/>
              </a:rPr>
              <a:t>8</a:t>
            </a:r>
          </a:p>
        </p:txBody>
      </p:sp>
      <p:sp>
        <p:nvSpPr>
          <p:cNvPr id="17" name="TextBox 16">
            <a:extLst>
              <a:ext uri="{FF2B5EF4-FFF2-40B4-BE49-F238E27FC236}">
                <a16:creationId xmlns:a16="http://schemas.microsoft.com/office/drawing/2014/main" id="{6971C379-AE97-D18F-4981-F6CEF7959166}"/>
              </a:ext>
            </a:extLst>
          </p:cNvPr>
          <p:cNvSpPr txBox="1"/>
          <p:nvPr/>
        </p:nvSpPr>
        <p:spPr>
          <a:xfrm>
            <a:off x="2601685" y="2552699"/>
            <a:ext cx="771365"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Location 8</a:t>
            </a:r>
            <a:endParaRPr lang="en-GB" i="1"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A6E4873D-523D-7603-CD12-B7D553ADFCB9}"/>
              </a:ext>
            </a:extLst>
          </p:cNvPr>
          <p:cNvSpPr txBox="1"/>
          <p:nvPr/>
        </p:nvSpPr>
        <p:spPr>
          <a:xfrm>
            <a:off x="3578313" y="6022658"/>
            <a:ext cx="837089"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Street View</a:t>
            </a:r>
            <a:endParaRPr lang="en-GB" i="1" dirty="0">
              <a:latin typeface="Arial" panose="020B0604020202020204" pitchFamily="34" charset="0"/>
              <a:cs typeface="Arial" panose="020B0604020202020204" pitchFamily="34" charset="0"/>
            </a:endParaRPr>
          </a:p>
        </p:txBody>
      </p:sp>
      <p:sp>
        <p:nvSpPr>
          <p:cNvPr id="2" name="Freeform: Shape 1">
            <a:extLst>
              <a:ext uri="{FF2B5EF4-FFF2-40B4-BE49-F238E27FC236}">
                <a16:creationId xmlns:a16="http://schemas.microsoft.com/office/drawing/2014/main" id="{59A45EE2-620A-386E-FA4D-A531542B499A}"/>
              </a:ext>
            </a:extLst>
          </p:cNvPr>
          <p:cNvSpPr/>
          <p:nvPr/>
        </p:nvSpPr>
        <p:spPr>
          <a:xfrm>
            <a:off x="6565859" y="4398124"/>
            <a:ext cx="342900" cy="152400"/>
          </a:xfrm>
          <a:custGeom>
            <a:avLst/>
            <a:gdLst>
              <a:gd name="connsiteX0" fmla="*/ 0 w 342900"/>
              <a:gd name="connsiteY0" fmla="*/ 0 h 152400"/>
              <a:gd name="connsiteX1" fmla="*/ 146050 w 342900"/>
              <a:gd name="connsiteY1" fmla="*/ 139700 h 152400"/>
              <a:gd name="connsiteX2" fmla="*/ 342900 w 342900"/>
              <a:gd name="connsiteY2" fmla="*/ 152400 h 152400"/>
              <a:gd name="connsiteX3" fmla="*/ 165100 w 342900"/>
              <a:gd name="connsiteY3" fmla="*/ 0 h 152400"/>
              <a:gd name="connsiteX4" fmla="*/ 0 w 342900"/>
              <a:gd name="connsiteY4" fmla="*/ 0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0" h="152400">
                <a:moveTo>
                  <a:pt x="0" y="0"/>
                </a:moveTo>
                <a:lnTo>
                  <a:pt x="146050" y="139700"/>
                </a:lnTo>
                <a:lnTo>
                  <a:pt x="342900" y="152400"/>
                </a:lnTo>
                <a:lnTo>
                  <a:pt x="165100" y="0"/>
                </a:lnTo>
                <a:lnTo>
                  <a:pt x="0"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DAF9AEB3-3133-C4A3-091B-6F30FC01110A}"/>
              </a:ext>
            </a:extLst>
          </p:cNvPr>
          <p:cNvSpPr txBox="1"/>
          <p:nvPr/>
        </p:nvSpPr>
        <p:spPr>
          <a:xfrm>
            <a:off x="1339850" y="2868771"/>
            <a:ext cx="2019300" cy="2139047"/>
          </a:xfrm>
          <a:prstGeom prst="rect">
            <a:avLst/>
          </a:prstGeom>
          <a:noFill/>
        </p:spPr>
        <p:txBody>
          <a:bodyPr wrap="square" rtlCol="0">
            <a:spAutoFit/>
          </a:bodyPr>
          <a:lstStyle/>
          <a:p>
            <a:pPr>
              <a:spcAft>
                <a:spcPts val="600"/>
              </a:spcAft>
            </a:pPr>
            <a:r>
              <a:rPr lang="en-GB" sz="1200" b="1" i="1" dirty="0"/>
              <a:t>Species</a:t>
            </a:r>
            <a:r>
              <a:rPr lang="en-GB" sz="1200" i="1" dirty="0"/>
              <a:t> </a:t>
            </a:r>
          </a:p>
          <a:p>
            <a:pPr>
              <a:spcAft>
                <a:spcPts val="600"/>
              </a:spcAft>
            </a:pPr>
            <a:r>
              <a:rPr lang="en-GB" sz="1200" dirty="0"/>
              <a:t>8 - Ulmus New Horizon</a:t>
            </a:r>
          </a:p>
          <a:p>
            <a:pPr>
              <a:spcAft>
                <a:spcPts val="600"/>
              </a:spcAft>
            </a:pPr>
            <a:r>
              <a:rPr lang="en-GB" sz="1200" b="1" i="1" dirty="0"/>
              <a:t>Site notes</a:t>
            </a:r>
          </a:p>
          <a:p>
            <a:pPr>
              <a:spcAft>
                <a:spcPts val="600"/>
              </a:spcAft>
            </a:pPr>
            <a:r>
              <a:rPr lang="en-GB" sz="1200" dirty="0"/>
              <a:t>Space to take a slightly larger species. </a:t>
            </a:r>
          </a:p>
          <a:p>
            <a:pPr>
              <a:spcAft>
                <a:spcPts val="600"/>
              </a:spcAft>
            </a:pPr>
            <a:r>
              <a:rPr lang="en-GB" sz="1200" b="1" dirty="0"/>
              <a:t>Planting position: centre of grass area</a:t>
            </a:r>
          </a:p>
          <a:p>
            <a:pPr>
              <a:spcAft>
                <a:spcPts val="600"/>
              </a:spcAft>
            </a:pPr>
            <a:r>
              <a:rPr lang="en-GB" sz="1200" dirty="0"/>
              <a:t>Leaves several metres to each kerb edge</a:t>
            </a:r>
          </a:p>
        </p:txBody>
      </p:sp>
      <p:sp>
        <p:nvSpPr>
          <p:cNvPr id="4" name="TextBox 3">
            <a:extLst>
              <a:ext uri="{FF2B5EF4-FFF2-40B4-BE49-F238E27FC236}">
                <a16:creationId xmlns:a16="http://schemas.microsoft.com/office/drawing/2014/main" id="{5B454C1E-6E41-6F53-609A-86461F96A220}"/>
              </a:ext>
            </a:extLst>
          </p:cNvPr>
          <p:cNvSpPr txBox="1"/>
          <p:nvPr/>
        </p:nvSpPr>
        <p:spPr>
          <a:xfrm>
            <a:off x="5378450" y="4307626"/>
            <a:ext cx="1435100" cy="276999"/>
          </a:xfrm>
          <a:prstGeom prst="rect">
            <a:avLst/>
          </a:prstGeom>
          <a:noFill/>
        </p:spPr>
        <p:txBody>
          <a:bodyPr wrap="square" rtlCol="0">
            <a:spAutoFit/>
          </a:bodyPr>
          <a:lstStyle/>
          <a:p>
            <a:r>
              <a:rPr lang="en-GB" sz="1200" dirty="0">
                <a:solidFill>
                  <a:schemeClr val="accent4"/>
                </a:solidFill>
              </a:rPr>
              <a:t>Utility cover in grass</a:t>
            </a:r>
          </a:p>
        </p:txBody>
      </p:sp>
      <p:cxnSp>
        <p:nvCxnSpPr>
          <p:cNvPr id="10" name="Straight Connector 9">
            <a:extLst>
              <a:ext uri="{FF2B5EF4-FFF2-40B4-BE49-F238E27FC236}">
                <a16:creationId xmlns:a16="http://schemas.microsoft.com/office/drawing/2014/main" id="{22A4AA74-B214-EEE8-91DE-3D0E53C4153B}"/>
              </a:ext>
            </a:extLst>
          </p:cNvPr>
          <p:cNvCxnSpPr>
            <a:cxnSpLocks/>
          </p:cNvCxnSpPr>
          <p:nvPr/>
        </p:nvCxnSpPr>
        <p:spPr>
          <a:xfrm>
            <a:off x="6451600" y="4307626"/>
            <a:ext cx="2317750" cy="1616924"/>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8B812DC-6A1D-8C90-CCB5-FAF27BA23CF1}"/>
              </a:ext>
            </a:extLst>
          </p:cNvPr>
          <p:cNvSpPr txBox="1"/>
          <p:nvPr/>
        </p:nvSpPr>
        <p:spPr>
          <a:xfrm>
            <a:off x="6396790" y="5116088"/>
            <a:ext cx="1562141" cy="461665"/>
          </a:xfrm>
          <a:prstGeom prst="rect">
            <a:avLst/>
          </a:prstGeom>
          <a:noFill/>
        </p:spPr>
        <p:txBody>
          <a:bodyPr wrap="square" rtlCol="0">
            <a:spAutoFit/>
          </a:bodyPr>
          <a:lstStyle/>
          <a:p>
            <a:pPr algn="r"/>
            <a:r>
              <a:rPr lang="en-GB" sz="1200" dirty="0">
                <a:solidFill>
                  <a:schemeClr val="accent4"/>
                </a:solidFill>
              </a:rPr>
              <a:t>Position of overhead phone line</a:t>
            </a:r>
          </a:p>
        </p:txBody>
      </p:sp>
      <p:sp>
        <p:nvSpPr>
          <p:cNvPr id="13" name="Oval 12">
            <a:extLst>
              <a:ext uri="{FF2B5EF4-FFF2-40B4-BE49-F238E27FC236}">
                <a16:creationId xmlns:a16="http://schemas.microsoft.com/office/drawing/2014/main" id="{787A5286-F0B4-C83E-8972-B5F892052A3D}"/>
              </a:ext>
            </a:extLst>
          </p:cNvPr>
          <p:cNvSpPr/>
          <p:nvPr/>
        </p:nvSpPr>
        <p:spPr>
          <a:xfrm>
            <a:off x="7934166" y="1946833"/>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latin typeface="Arial" panose="020B0604020202020204" pitchFamily="34" charset="0"/>
                <a:cs typeface="Arial" panose="020B0604020202020204" pitchFamily="34" charset="0"/>
              </a:rPr>
              <a:t>8</a:t>
            </a:r>
          </a:p>
        </p:txBody>
      </p:sp>
    </p:spTree>
    <p:extLst>
      <p:ext uri="{BB962C8B-B14F-4D97-AF65-F5344CB8AC3E}">
        <p14:creationId xmlns:p14="http://schemas.microsoft.com/office/powerpoint/2010/main" val="2071659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6F4EE84-3B4C-ABC7-C310-3E2DDF2AC0E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645867" y="496560"/>
            <a:ext cx="6992789" cy="5481947"/>
          </a:xfrm>
          <a:prstGeom prst="rect">
            <a:avLst/>
          </a:prstGeom>
        </p:spPr>
      </p:pic>
      <p:sp>
        <p:nvSpPr>
          <p:cNvPr id="3" name="Oval 2">
            <a:extLst>
              <a:ext uri="{FF2B5EF4-FFF2-40B4-BE49-F238E27FC236}">
                <a16:creationId xmlns:a16="http://schemas.microsoft.com/office/drawing/2014/main" id="{E5D7C0A9-13E3-0201-5D75-5EEB88661717}"/>
              </a:ext>
            </a:extLst>
          </p:cNvPr>
          <p:cNvSpPr/>
          <p:nvPr/>
        </p:nvSpPr>
        <p:spPr>
          <a:xfrm>
            <a:off x="5529188" y="2152650"/>
            <a:ext cx="543183" cy="1276350"/>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1065E391-5B01-6364-A6D7-4E8EEE65D2F5}"/>
              </a:ext>
            </a:extLst>
          </p:cNvPr>
          <p:cNvPicPr>
            <a:picLocks noChangeAspect="1"/>
          </p:cNvPicPr>
          <p:nvPr/>
        </p:nvPicPr>
        <p:blipFill rotWithShape="1">
          <a:blip r:embed="rId3" cstate="email">
            <a:alphaModFix amt="70000"/>
            <a:extLst>
              <a:ext uri="{28A0092B-C50C-407E-A947-70E740481C1C}">
                <a14:useLocalDpi xmlns:a14="http://schemas.microsoft.com/office/drawing/2010/main"/>
              </a:ext>
            </a:extLst>
          </a:blip>
          <a:srcRect/>
          <a:stretch/>
        </p:blipFill>
        <p:spPr>
          <a:xfrm>
            <a:off x="1339849" y="496560"/>
            <a:ext cx="2019300" cy="2038350"/>
          </a:xfrm>
          <a:prstGeom prst="rect">
            <a:avLst/>
          </a:prstGeom>
        </p:spPr>
      </p:pic>
      <p:sp>
        <p:nvSpPr>
          <p:cNvPr id="25" name="Oval 24">
            <a:extLst>
              <a:ext uri="{FF2B5EF4-FFF2-40B4-BE49-F238E27FC236}">
                <a16:creationId xmlns:a16="http://schemas.microsoft.com/office/drawing/2014/main" id="{30620580-2A41-191F-8FA5-ED234B6494AC}"/>
              </a:ext>
            </a:extLst>
          </p:cNvPr>
          <p:cNvSpPr/>
          <p:nvPr/>
        </p:nvSpPr>
        <p:spPr>
          <a:xfrm>
            <a:off x="5746423" y="1887018"/>
            <a:ext cx="918639" cy="1717284"/>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9F4A3413-0BEA-AE1F-7AD7-AD5F4A9034B0}"/>
              </a:ext>
            </a:extLst>
          </p:cNvPr>
          <p:cNvSpPr/>
          <p:nvPr/>
        </p:nvSpPr>
        <p:spPr>
          <a:xfrm>
            <a:off x="6195140" y="3608444"/>
            <a:ext cx="55112" cy="358225"/>
          </a:xfrm>
          <a:prstGeom prst="rect">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cxnSp>
        <p:nvCxnSpPr>
          <p:cNvPr id="7" name="Straight Arrow Connector 6">
            <a:extLst>
              <a:ext uri="{FF2B5EF4-FFF2-40B4-BE49-F238E27FC236}">
                <a16:creationId xmlns:a16="http://schemas.microsoft.com/office/drawing/2014/main" id="{DFBDC337-17C9-02EB-79B9-25FA751B2259}"/>
              </a:ext>
            </a:extLst>
          </p:cNvPr>
          <p:cNvCxnSpPr>
            <a:cxnSpLocks/>
          </p:cNvCxnSpPr>
          <p:nvPr/>
        </p:nvCxnSpPr>
        <p:spPr>
          <a:xfrm>
            <a:off x="2144756" y="1346200"/>
            <a:ext cx="198349" cy="9179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A1436783-9B4F-E003-FC71-8F6E4F47C650}"/>
              </a:ext>
            </a:extLst>
          </p:cNvPr>
          <p:cNvSpPr txBox="1"/>
          <p:nvPr/>
        </p:nvSpPr>
        <p:spPr>
          <a:xfrm>
            <a:off x="1619408" y="2534910"/>
            <a:ext cx="2069797" cy="400110"/>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Location 9, 10</a:t>
            </a:r>
          </a:p>
          <a:p>
            <a:r>
              <a:rPr lang="en-GB" sz="1000" i="1" dirty="0">
                <a:latin typeface="Arial" panose="020B0604020202020204" pitchFamily="34" charset="0"/>
                <a:cs typeface="Arial" panose="020B0604020202020204" pitchFamily="34" charset="0"/>
              </a:rPr>
              <a:t>            (10 is reserved s) location</a:t>
            </a:r>
            <a:endParaRPr lang="en-GB" i="1"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3BBCC0F2-ABE8-3D50-AB56-BFA6C9C405B7}"/>
              </a:ext>
            </a:extLst>
          </p:cNvPr>
          <p:cNvSpPr txBox="1"/>
          <p:nvPr/>
        </p:nvSpPr>
        <p:spPr>
          <a:xfrm>
            <a:off x="3578313" y="6022658"/>
            <a:ext cx="837089"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Street View</a:t>
            </a:r>
            <a:endParaRPr lang="en-GB" i="1" dirty="0">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985ECFFF-CA39-E720-D434-303A4624D707}"/>
              </a:ext>
            </a:extLst>
          </p:cNvPr>
          <p:cNvSpPr/>
          <p:nvPr/>
        </p:nvSpPr>
        <p:spPr>
          <a:xfrm>
            <a:off x="5773980" y="3429000"/>
            <a:ext cx="55112" cy="269443"/>
          </a:xfrm>
          <a:prstGeom prst="rect">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cxnSp>
        <p:nvCxnSpPr>
          <p:cNvPr id="6" name="Straight Arrow Connector 5">
            <a:extLst>
              <a:ext uri="{FF2B5EF4-FFF2-40B4-BE49-F238E27FC236}">
                <a16:creationId xmlns:a16="http://schemas.microsoft.com/office/drawing/2014/main" id="{B6627C73-482B-AA27-1EED-D219D3E43E11}"/>
              </a:ext>
            </a:extLst>
          </p:cNvPr>
          <p:cNvCxnSpPr>
            <a:cxnSpLocks/>
            <a:endCxn id="26" idx="2"/>
          </p:cNvCxnSpPr>
          <p:nvPr/>
        </p:nvCxnSpPr>
        <p:spPr>
          <a:xfrm flipH="1" flipV="1">
            <a:off x="6222696" y="3966669"/>
            <a:ext cx="116701" cy="267641"/>
          </a:xfrm>
          <a:prstGeom prst="straightConnector1">
            <a:avLst/>
          </a:prstGeom>
          <a:ln>
            <a:headEnd type="triangle"/>
            <a:tailEnd type="triangle"/>
          </a:ln>
        </p:spPr>
        <p:style>
          <a:lnRef idx="1">
            <a:schemeClr val="accent2"/>
          </a:lnRef>
          <a:fillRef idx="0">
            <a:schemeClr val="accent2"/>
          </a:fillRef>
          <a:effectRef idx="0">
            <a:schemeClr val="accent2"/>
          </a:effectRef>
          <a:fontRef idx="minor">
            <a:schemeClr val="tx1"/>
          </a:fontRef>
        </p:style>
      </p:cxnSp>
      <p:sp>
        <p:nvSpPr>
          <p:cNvPr id="11" name="TextBox 10">
            <a:extLst>
              <a:ext uri="{FF2B5EF4-FFF2-40B4-BE49-F238E27FC236}">
                <a16:creationId xmlns:a16="http://schemas.microsoft.com/office/drawing/2014/main" id="{BF6C63DF-DD7A-33DE-9CDC-61F4BAE5AFFB}"/>
              </a:ext>
            </a:extLst>
          </p:cNvPr>
          <p:cNvSpPr txBox="1"/>
          <p:nvPr/>
        </p:nvSpPr>
        <p:spPr>
          <a:xfrm>
            <a:off x="6246125" y="3783950"/>
            <a:ext cx="558077" cy="261610"/>
          </a:xfrm>
          <a:prstGeom prst="rect">
            <a:avLst/>
          </a:prstGeom>
          <a:noFill/>
        </p:spPr>
        <p:txBody>
          <a:bodyPr wrap="square" rtlCol="0">
            <a:spAutoFit/>
          </a:bodyPr>
          <a:lstStyle/>
          <a:p>
            <a:r>
              <a:rPr lang="en-GB" sz="1100" dirty="0">
                <a:solidFill>
                  <a:srgbClr val="FF0000"/>
                </a:solidFill>
              </a:rPr>
              <a:t>1.75m</a:t>
            </a:r>
          </a:p>
        </p:txBody>
      </p:sp>
      <p:cxnSp>
        <p:nvCxnSpPr>
          <p:cNvPr id="13" name="Straight Arrow Connector 12">
            <a:extLst>
              <a:ext uri="{FF2B5EF4-FFF2-40B4-BE49-F238E27FC236}">
                <a16:creationId xmlns:a16="http://schemas.microsoft.com/office/drawing/2014/main" id="{291B156C-E98B-DF2C-2186-FEB69A471668}"/>
              </a:ext>
            </a:extLst>
          </p:cNvPr>
          <p:cNvCxnSpPr>
            <a:cxnSpLocks/>
          </p:cNvCxnSpPr>
          <p:nvPr/>
        </p:nvCxnSpPr>
        <p:spPr>
          <a:xfrm flipH="1">
            <a:off x="6288411" y="3967809"/>
            <a:ext cx="376651" cy="0"/>
          </a:xfrm>
          <a:prstGeom prst="straightConnector1">
            <a:avLst/>
          </a:prstGeom>
          <a:ln>
            <a:headEnd type="triangle"/>
            <a:tailEnd type="triangle"/>
          </a:ln>
        </p:spPr>
        <p:style>
          <a:lnRef idx="1">
            <a:schemeClr val="accent2"/>
          </a:lnRef>
          <a:fillRef idx="0">
            <a:schemeClr val="accent2"/>
          </a:fillRef>
          <a:effectRef idx="0">
            <a:schemeClr val="accent2"/>
          </a:effectRef>
          <a:fontRef idx="minor">
            <a:schemeClr val="tx1"/>
          </a:fontRef>
        </p:style>
      </p:cxnSp>
      <p:sp>
        <p:nvSpPr>
          <p:cNvPr id="22" name="TextBox 21">
            <a:extLst>
              <a:ext uri="{FF2B5EF4-FFF2-40B4-BE49-F238E27FC236}">
                <a16:creationId xmlns:a16="http://schemas.microsoft.com/office/drawing/2014/main" id="{0C5DDAD4-99C4-250B-5372-4D956D950284}"/>
              </a:ext>
            </a:extLst>
          </p:cNvPr>
          <p:cNvSpPr txBox="1"/>
          <p:nvPr/>
        </p:nvSpPr>
        <p:spPr>
          <a:xfrm>
            <a:off x="5968990" y="3995916"/>
            <a:ext cx="373208" cy="261610"/>
          </a:xfrm>
          <a:prstGeom prst="rect">
            <a:avLst/>
          </a:prstGeom>
          <a:noFill/>
        </p:spPr>
        <p:txBody>
          <a:bodyPr wrap="square" rtlCol="0">
            <a:spAutoFit/>
          </a:bodyPr>
          <a:lstStyle/>
          <a:p>
            <a:r>
              <a:rPr lang="en-GB" sz="1100" dirty="0">
                <a:solidFill>
                  <a:srgbClr val="FF0000"/>
                </a:solidFill>
              </a:rPr>
              <a:t>5m</a:t>
            </a:r>
          </a:p>
        </p:txBody>
      </p:sp>
      <p:sp>
        <p:nvSpPr>
          <p:cNvPr id="29" name="TextBox 28">
            <a:extLst>
              <a:ext uri="{FF2B5EF4-FFF2-40B4-BE49-F238E27FC236}">
                <a16:creationId xmlns:a16="http://schemas.microsoft.com/office/drawing/2014/main" id="{409975E2-3A1C-8372-48D5-4FCD813369E1}"/>
              </a:ext>
            </a:extLst>
          </p:cNvPr>
          <p:cNvSpPr txBox="1"/>
          <p:nvPr/>
        </p:nvSpPr>
        <p:spPr>
          <a:xfrm>
            <a:off x="1222855" y="2868846"/>
            <a:ext cx="2136294" cy="3077766"/>
          </a:xfrm>
          <a:prstGeom prst="rect">
            <a:avLst/>
          </a:prstGeom>
          <a:noFill/>
        </p:spPr>
        <p:txBody>
          <a:bodyPr wrap="square">
            <a:spAutoFit/>
          </a:bodyPr>
          <a:lstStyle/>
          <a:p>
            <a:pPr>
              <a:spcAft>
                <a:spcPts val="600"/>
              </a:spcAft>
            </a:pPr>
            <a:r>
              <a:rPr lang="en-GB" sz="1100" b="1" i="1" dirty="0"/>
              <a:t>Species</a:t>
            </a:r>
            <a:r>
              <a:rPr lang="en-GB" sz="1100" i="1" dirty="0"/>
              <a:t> </a:t>
            </a:r>
          </a:p>
          <a:p>
            <a:r>
              <a:rPr lang="en-GB" sz="1100" dirty="0"/>
              <a:t>9 - Acer X </a:t>
            </a:r>
            <a:r>
              <a:rPr lang="en-GB" sz="1100" dirty="0" err="1"/>
              <a:t>Freemanii</a:t>
            </a:r>
            <a:r>
              <a:rPr lang="en-GB" sz="1100" dirty="0"/>
              <a:t> ‘Autumn Blaze’</a:t>
            </a:r>
          </a:p>
          <a:p>
            <a:r>
              <a:rPr lang="en-GB" sz="1100" dirty="0"/>
              <a:t>10 – Crataegus monogyna Stricta</a:t>
            </a:r>
          </a:p>
          <a:p>
            <a:endParaRPr lang="en-GB" sz="1100" dirty="0"/>
          </a:p>
          <a:p>
            <a:pPr>
              <a:spcAft>
                <a:spcPts val="600"/>
              </a:spcAft>
            </a:pPr>
            <a:r>
              <a:rPr lang="en-GB" sz="1100" b="1" i="1" dirty="0"/>
              <a:t>Site notes</a:t>
            </a:r>
          </a:p>
          <a:p>
            <a:r>
              <a:rPr lang="en-GB" sz="1100" dirty="0"/>
              <a:t>9 - space to take a slightly larger species. </a:t>
            </a:r>
          </a:p>
          <a:p>
            <a:r>
              <a:rPr lang="en-GB" sz="1100" dirty="0"/>
              <a:t>10 – narrower form would fit space better. </a:t>
            </a:r>
          </a:p>
          <a:p>
            <a:endParaRPr lang="en-GB" sz="1100" dirty="0"/>
          </a:p>
          <a:p>
            <a:pPr>
              <a:spcAft>
                <a:spcPts val="600"/>
              </a:spcAft>
            </a:pPr>
            <a:r>
              <a:rPr lang="en-GB" sz="1100" b="1" dirty="0"/>
              <a:t>Planting positions: </a:t>
            </a:r>
          </a:p>
          <a:p>
            <a:pPr>
              <a:spcAft>
                <a:spcPts val="600"/>
              </a:spcAft>
            </a:pPr>
            <a:r>
              <a:rPr lang="en-GB" sz="1050" b="1" dirty="0"/>
              <a:t>9. 1.75m from back edge, 5m from l/c 6846</a:t>
            </a:r>
          </a:p>
          <a:p>
            <a:pPr>
              <a:spcAft>
                <a:spcPts val="600"/>
              </a:spcAft>
            </a:pPr>
            <a:r>
              <a:rPr lang="en-GB" sz="1050" b="1" dirty="0"/>
              <a:t>10. To front of Denton Court in grass strip ( Reserved site) </a:t>
            </a:r>
          </a:p>
        </p:txBody>
      </p:sp>
      <p:sp>
        <p:nvSpPr>
          <p:cNvPr id="31" name="Oval 30">
            <a:extLst>
              <a:ext uri="{FF2B5EF4-FFF2-40B4-BE49-F238E27FC236}">
                <a16:creationId xmlns:a16="http://schemas.microsoft.com/office/drawing/2014/main" id="{43CF0348-C91D-3345-522B-EBEDC0B75880}"/>
              </a:ext>
            </a:extLst>
          </p:cNvPr>
          <p:cNvSpPr/>
          <p:nvPr/>
        </p:nvSpPr>
        <p:spPr>
          <a:xfrm>
            <a:off x="5936966" y="1834749"/>
            <a:ext cx="537551" cy="30697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9</a:t>
            </a:r>
            <a:endParaRPr lang="en-GB" sz="1100" dirty="0">
              <a:latin typeface="Arial" panose="020B0604020202020204" pitchFamily="34" charset="0"/>
              <a:cs typeface="Arial" panose="020B0604020202020204" pitchFamily="34" charset="0"/>
            </a:endParaRPr>
          </a:p>
        </p:txBody>
      </p:sp>
      <p:sp>
        <p:nvSpPr>
          <p:cNvPr id="35" name="Oval 34">
            <a:extLst>
              <a:ext uri="{FF2B5EF4-FFF2-40B4-BE49-F238E27FC236}">
                <a16:creationId xmlns:a16="http://schemas.microsoft.com/office/drawing/2014/main" id="{24E607DE-02D0-2B97-C69A-ECE92FD6837D}"/>
              </a:ext>
            </a:extLst>
          </p:cNvPr>
          <p:cNvSpPr/>
          <p:nvPr/>
        </p:nvSpPr>
        <p:spPr>
          <a:xfrm>
            <a:off x="5723034" y="2161539"/>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10</a:t>
            </a:r>
            <a:endParaRPr lang="en-GB" sz="1050" dirty="0">
              <a:latin typeface="Arial" panose="020B0604020202020204" pitchFamily="34" charset="0"/>
              <a:cs typeface="Arial" panose="020B0604020202020204" pitchFamily="34" charset="0"/>
            </a:endParaRPr>
          </a:p>
        </p:txBody>
      </p:sp>
      <p:sp>
        <p:nvSpPr>
          <p:cNvPr id="36" name="Oval 35">
            <a:extLst>
              <a:ext uri="{FF2B5EF4-FFF2-40B4-BE49-F238E27FC236}">
                <a16:creationId xmlns:a16="http://schemas.microsoft.com/office/drawing/2014/main" id="{C7ECAFE4-2AAA-0EE4-757E-1A35455D3394}"/>
              </a:ext>
            </a:extLst>
          </p:cNvPr>
          <p:cNvSpPr/>
          <p:nvPr/>
        </p:nvSpPr>
        <p:spPr>
          <a:xfrm>
            <a:off x="2689573" y="1440055"/>
            <a:ext cx="155489" cy="155489"/>
          </a:xfrm>
          <a:prstGeom prst="ellipse">
            <a:avLst/>
          </a:prstGeom>
          <a:solidFill>
            <a:srgbClr val="674878">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10</a:t>
            </a:r>
            <a:endParaRPr lang="en-GB" sz="1050" dirty="0">
              <a:latin typeface="Arial" panose="020B0604020202020204" pitchFamily="34" charset="0"/>
              <a:cs typeface="Arial" panose="020B0604020202020204" pitchFamily="34" charset="0"/>
            </a:endParaRPr>
          </a:p>
        </p:txBody>
      </p:sp>
      <p:sp>
        <p:nvSpPr>
          <p:cNvPr id="5" name="Oval 4">
            <a:extLst>
              <a:ext uri="{FF2B5EF4-FFF2-40B4-BE49-F238E27FC236}">
                <a16:creationId xmlns:a16="http://schemas.microsoft.com/office/drawing/2014/main" id="{1D5FAD8F-3DED-1AC3-E0B8-15FB992F559B}"/>
              </a:ext>
            </a:extLst>
          </p:cNvPr>
          <p:cNvSpPr/>
          <p:nvPr/>
        </p:nvSpPr>
        <p:spPr>
          <a:xfrm>
            <a:off x="2318107" y="1420255"/>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00" dirty="0">
                <a:latin typeface="Arial" panose="020B0604020202020204" pitchFamily="34" charset="0"/>
                <a:cs typeface="Arial" panose="020B0604020202020204" pitchFamily="34" charset="0"/>
              </a:rPr>
              <a:t>9</a:t>
            </a:r>
            <a:endParaRPr lang="en-GB" sz="10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548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0ABE280-7C66-6BD8-069D-C76457679C7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29334" y="545729"/>
            <a:ext cx="2153921" cy="2095499"/>
          </a:xfrm>
          <a:prstGeom prst="rect">
            <a:avLst/>
          </a:prstGeom>
        </p:spPr>
      </p:pic>
      <p:pic>
        <p:nvPicPr>
          <p:cNvPr id="10" name="Picture 9">
            <a:extLst>
              <a:ext uri="{FF2B5EF4-FFF2-40B4-BE49-F238E27FC236}">
                <a16:creationId xmlns:a16="http://schemas.microsoft.com/office/drawing/2014/main" id="{DFDF66B3-F01B-1FDD-877E-122B36EE00B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611125" y="516003"/>
            <a:ext cx="6992790" cy="5481948"/>
          </a:xfrm>
          <a:prstGeom prst="rect">
            <a:avLst/>
          </a:prstGeom>
        </p:spPr>
      </p:pic>
      <p:sp>
        <p:nvSpPr>
          <p:cNvPr id="25" name="Oval 24">
            <a:extLst>
              <a:ext uri="{FF2B5EF4-FFF2-40B4-BE49-F238E27FC236}">
                <a16:creationId xmlns:a16="http://schemas.microsoft.com/office/drawing/2014/main" id="{30620580-2A41-191F-8FA5-ED234B6494AC}"/>
              </a:ext>
            </a:extLst>
          </p:cNvPr>
          <p:cNvSpPr/>
          <p:nvPr/>
        </p:nvSpPr>
        <p:spPr>
          <a:xfrm>
            <a:off x="5812890" y="2404438"/>
            <a:ext cx="436949" cy="83802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latin typeface="Arial" panose="020B0604020202020204" pitchFamily="34" charset="0"/>
              <a:cs typeface="Arial" panose="020B0604020202020204" pitchFamily="34" charset="0"/>
            </a:endParaRPr>
          </a:p>
        </p:txBody>
      </p:sp>
      <p:cxnSp>
        <p:nvCxnSpPr>
          <p:cNvPr id="7" name="Straight Arrow Connector 6">
            <a:extLst>
              <a:ext uri="{FF2B5EF4-FFF2-40B4-BE49-F238E27FC236}">
                <a16:creationId xmlns:a16="http://schemas.microsoft.com/office/drawing/2014/main" id="{DFBDC337-17C9-02EB-79B9-25FA751B2259}"/>
              </a:ext>
            </a:extLst>
          </p:cNvPr>
          <p:cNvCxnSpPr>
            <a:cxnSpLocks/>
          </p:cNvCxnSpPr>
          <p:nvPr/>
        </p:nvCxnSpPr>
        <p:spPr>
          <a:xfrm>
            <a:off x="2338321" y="777788"/>
            <a:ext cx="0" cy="19221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18F5EA7C-C2A7-B475-733A-60517B2A4142}"/>
              </a:ext>
            </a:extLst>
          </p:cNvPr>
          <p:cNvSpPr/>
          <p:nvPr/>
        </p:nvSpPr>
        <p:spPr>
          <a:xfrm>
            <a:off x="2788248" y="2163435"/>
            <a:ext cx="155489" cy="155489"/>
          </a:xfrm>
          <a:prstGeom prst="ellipse">
            <a:avLst/>
          </a:prstGeom>
          <a:solidFill>
            <a:srgbClr val="674878">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11</a:t>
            </a:r>
            <a:endParaRPr lang="en-GB" sz="1050" dirty="0">
              <a:latin typeface="Arial" panose="020B0604020202020204" pitchFamily="34" charset="0"/>
              <a:cs typeface="Arial" panose="020B0604020202020204" pitchFamily="34" charset="0"/>
            </a:endParaRPr>
          </a:p>
        </p:txBody>
      </p:sp>
      <p:sp>
        <p:nvSpPr>
          <p:cNvPr id="15" name="Freeform: Shape 14">
            <a:extLst>
              <a:ext uri="{FF2B5EF4-FFF2-40B4-BE49-F238E27FC236}">
                <a16:creationId xmlns:a16="http://schemas.microsoft.com/office/drawing/2014/main" id="{9115AFD2-663C-1C68-A74D-9AC82EF2E3E8}"/>
              </a:ext>
            </a:extLst>
          </p:cNvPr>
          <p:cNvSpPr/>
          <p:nvPr/>
        </p:nvSpPr>
        <p:spPr>
          <a:xfrm rot="10800000">
            <a:off x="6009933" y="3252787"/>
            <a:ext cx="21431" cy="176213"/>
          </a:xfrm>
          <a:custGeom>
            <a:avLst/>
            <a:gdLst>
              <a:gd name="connsiteX0" fmla="*/ 0 w 19050"/>
              <a:gd name="connsiteY0" fmla="*/ 173831 h 173831"/>
              <a:gd name="connsiteX1" fmla="*/ 0 w 19050"/>
              <a:gd name="connsiteY1" fmla="*/ 0 h 173831"/>
              <a:gd name="connsiteX2" fmla="*/ 19050 w 19050"/>
              <a:gd name="connsiteY2" fmla="*/ 7143 h 173831"/>
              <a:gd name="connsiteX3" fmla="*/ 0 w 19050"/>
              <a:gd name="connsiteY3" fmla="*/ 173831 h 173831"/>
              <a:gd name="connsiteX0" fmla="*/ 0 w 19050"/>
              <a:gd name="connsiteY0" fmla="*/ 173831 h 176213"/>
              <a:gd name="connsiteX1" fmla="*/ 9525 w 19050"/>
              <a:gd name="connsiteY1" fmla="*/ 176213 h 176213"/>
              <a:gd name="connsiteX2" fmla="*/ 0 w 19050"/>
              <a:gd name="connsiteY2" fmla="*/ 0 h 176213"/>
              <a:gd name="connsiteX3" fmla="*/ 19050 w 19050"/>
              <a:gd name="connsiteY3" fmla="*/ 7143 h 176213"/>
              <a:gd name="connsiteX4" fmla="*/ 0 w 19050"/>
              <a:gd name="connsiteY4" fmla="*/ 173831 h 176213"/>
              <a:gd name="connsiteX0" fmla="*/ 21431 w 21431"/>
              <a:gd name="connsiteY0" fmla="*/ 169069 h 176213"/>
              <a:gd name="connsiteX1" fmla="*/ 9525 w 21431"/>
              <a:gd name="connsiteY1" fmla="*/ 176213 h 176213"/>
              <a:gd name="connsiteX2" fmla="*/ 0 w 21431"/>
              <a:gd name="connsiteY2" fmla="*/ 0 h 176213"/>
              <a:gd name="connsiteX3" fmla="*/ 19050 w 21431"/>
              <a:gd name="connsiteY3" fmla="*/ 7143 h 176213"/>
              <a:gd name="connsiteX4" fmla="*/ 21431 w 21431"/>
              <a:gd name="connsiteY4" fmla="*/ 169069 h 176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31" h="176213">
                <a:moveTo>
                  <a:pt x="21431" y="169069"/>
                </a:moveTo>
                <a:lnTo>
                  <a:pt x="9525" y="176213"/>
                </a:lnTo>
                <a:lnTo>
                  <a:pt x="0" y="0"/>
                </a:lnTo>
                <a:lnTo>
                  <a:pt x="19050" y="7143"/>
                </a:lnTo>
                <a:cubicBezTo>
                  <a:pt x="19844" y="61118"/>
                  <a:pt x="20637" y="115094"/>
                  <a:pt x="21431" y="169069"/>
                </a:cubicBezTo>
                <a:close/>
              </a:path>
            </a:pathLst>
          </a:cu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grpSp>
        <p:nvGrpSpPr>
          <p:cNvPr id="18" name="Group 17">
            <a:extLst>
              <a:ext uri="{FF2B5EF4-FFF2-40B4-BE49-F238E27FC236}">
                <a16:creationId xmlns:a16="http://schemas.microsoft.com/office/drawing/2014/main" id="{850B3FC7-F591-65B9-F5B0-5AB86BDAA125}"/>
              </a:ext>
            </a:extLst>
          </p:cNvPr>
          <p:cNvGrpSpPr/>
          <p:nvPr/>
        </p:nvGrpSpPr>
        <p:grpSpPr>
          <a:xfrm>
            <a:off x="6098641" y="2502058"/>
            <a:ext cx="379068" cy="888842"/>
            <a:chOff x="6438451" y="2356021"/>
            <a:chExt cx="436949" cy="1024562"/>
          </a:xfrm>
        </p:grpSpPr>
        <p:sp>
          <p:nvSpPr>
            <p:cNvPr id="16" name="Oval 15">
              <a:extLst>
                <a:ext uri="{FF2B5EF4-FFF2-40B4-BE49-F238E27FC236}">
                  <a16:creationId xmlns:a16="http://schemas.microsoft.com/office/drawing/2014/main" id="{8BEA895F-7844-5584-4E5B-D1500155D7A5}"/>
                </a:ext>
              </a:extLst>
            </p:cNvPr>
            <p:cNvSpPr/>
            <p:nvPr/>
          </p:nvSpPr>
          <p:spPr>
            <a:xfrm>
              <a:off x="6438451" y="2356021"/>
              <a:ext cx="436949" cy="83802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latin typeface="Arial" panose="020B0604020202020204" pitchFamily="34" charset="0"/>
                <a:cs typeface="Arial" panose="020B0604020202020204" pitchFamily="34" charset="0"/>
              </a:endParaRPr>
            </a:p>
          </p:txBody>
        </p:sp>
        <p:sp>
          <p:nvSpPr>
            <p:cNvPr id="17" name="Freeform: Shape 16">
              <a:extLst>
                <a:ext uri="{FF2B5EF4-FFF2-40B4-BE49-F238E27FC236}">
                  <a16:creationId xmlns:a16="http://schemas.microsoft.com/office/drawing/2014/main" id="{6E739A1F-3B6E-B0F6-1B18-E1BB196A94CD}"/>
                </a:ext>
              </a:extLst>
            </p:cNvPr>
            <p:cNvSpPr/>
            <p:nvPr/>
          </p:nvSpPr>
          <p:spPr>
            <a:xfrm rot="10800000">
              <a:off x="6635494" y="3204370"/>
              <a:ext cx="21431" cy="176213"/>
            </a:xfrm>
            <a:custGeom>
              <a:avLst/>
              <a:gdLst>
                <a:gd name="connsiteX0" fmla="*/ 0 w 19050"/>
                <a:gd name="connsiteY0" fmla="*/ 173831 h 173831"/>
                <a:gd name="connsiteX1" fmla="*/ 0 w 19050"/>
                <a:gd name="connsiteY1" fmla="*/ 0 h 173831"/>
                <a:gd name="connsiteX2" fmla="*/ 19050 w 19050"/>
                <a:gd name="connsiteY2" fmla="*/ 7143 h 173831"/>
                <a:gd name="connsiteX3" fmla="*/ 0 w 19050"/>
                <a:gd name="connsiteY3" fmla="*/ 173831 h 173831"/>
                <a:gd name="connsiteX0" fmla="*/ 0 w 19050"/>
                <a:gd name="connsiteY0" fmla="*/ 173831 h 176213"/>
                <a:gd name="connsiteX1" fmla="*/ 9525 w 19050"/>
                <a:gd name="connsiteY1" fmla="*/ 176213 h 176213"/>
                <a:gd name="connsiteX2" fmla="*/ 0 w 19050"/>
                <a:gd name="connsiteY2" fmla="*/ 0 h 176213"/>
                <a:gd name="connsiteX3" fmla="*/ 19050 w 19050"/>
                <a:gd name="connsiteY3" fmla="*/ 7143 h 176213"/>
                <a:gd name="connsiteX4" fmla="*/ 0 w 19050"/>
                <a:gd name="connsiteY4" fmla="*/ 173831 h 176213"/>
                <a:gd name="connsiteX0" fmla="*/ 21431 w 21431"/>
                <a:gd name="connsiteY0" fmla="*/ 169069 h 176213"/>
                <a:gd name="connsiteX1" fmla="*/ 9525 w 21431"/>
                <a:gd name="connsiteY1" fmla="*/ 176213 h 176213"/>
                <a:gd name="connsiteX2" fmla="*/ 0 w 21431"/>
                <a:gd name="connsiteY2" fmla="*/ 0 h 176213"/>
                <a:gd name="connsiteX3" fmla="*/ 19050 w 21431"/>
                <a:gd name="connsiteY3" fmla="*/ 7143 h 176213"/>
                <a:gd name="connsiteX4" fmla="*/ 21431 w 21431"/>
                <a:gd name="connsiteY4" fmla="*/ 169069 h 176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31" h="176213">
                  <a:moveTo>
                    <a:pt x="21431" y="169069"/>
                  </a:moveTo>
                  <a:lnTo>
                    <a:pt x="9525" y="176213"/>
                  </a:lnTo>
                  <a:lnTo>
                    <a:pt x="0" y="0"/>
                  </a:lnTo>
                  <a:lnTo>
                    <a:pt x="19050" y="7143"/>
                  </a:lnTo>
                  <a:cubicBezTo>
                    <a:pt x="19844" y="61118"/>
                    <a:pt x="20637" y="115094"/>
                    <a:pt x="21431" y="169069"/>
                  </a:cubicBezTo>
                  <a:close/>
                </a:path>
              </a:pathLst>
            </a:cu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grpSp>
      <p:sp>
        <p:nvSpPr>
          <p:cNvPr id="23" name="TextBox 22">
            <a:extLst>
              <a:ext uri="{FF2B5EF4-FFF2-40B4-BE49-F238E27FC236}">
                <a16:creationId xmlns:a16="http://schemas.microsoft.com/office/drawing/2014/main" id="{50BF2C0C-FCB6-3A4B-CF32-BBAEDEBC5B83}"/>
              </a:ext>
            </a:extLst>
          </p:cNvPr>
          <p:cNvSpPr txBox="1"/>
          <p:nvPr/>
        </p:nvSpPr>
        <p:spPr>
          <a:xfrm>
            <a:off x="1123601" y="2637285"/>
            <a:ext cx="2718063" cy="246221"/>
          </a:xfrm>
          <a:prstGeom prst="rect">
            <a:avLst/>
          </a:prstGeom>
          <a:noFill/>
        </p:spPr>
        <p:txBody>
          <a:bodyPr wrap="square" rtlCol="0">
            <a:spAutoFit/>
          </a:bodyPr>
          <a:lstStyle/>
          <a:p>
            <a:r>
              <a:rPr lang="en-GB" sz="1000" i="1" dirty="0">
                <a:latin typeface="Arial" panose="020B0604020202020204" pitchFamily="34" charset="0"/>
                <a:cs typeface="Arial" panose="020B0604020202020204" pitchFamily="34" charset="0"/>
              </a:rPr>
              <a:t>Location 11, 12, 13 ( all reserved location) </a:t>
            </a:r>
            <a:endParaRPr lang="en-GB" i="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44DC7C8E-A0BB-E5D6-D54C-31267280A981}"/>
              </a:ext>
            </a:extLst>
          </p:cNvPr>
          <p:cNvSpPr txBox="1"/>
          <p:nvPr/>
        </p:nvSpPr>
        <p:spPr>
          <a:xfrm>
            <a:off x="3578313" y="6022658"/>
            <a:ext cx="837089"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Street View</a:t>
            </a:r>
            <a:endParaRPr lang="en-GB" i="1" dirty="0">
              <a:latin typeface="Arial" panose="020B0604020202020204" pitchFamily="34" charset="0"/>
              <a:cs typeface="Arial" panose="020B0604020202020204" pitchFamily="34" charset="0"/>
            </a:endParaRPr>
          </a:p>
        </p:txBody>
      </p:sp>
      <p:sp>
        <p:nvSpPr>
          <p:cNvPr id="2" name="Oval 1">
            <a:extLst>
              <a:ext uri="{FF2B5EF4-FFF2-40B4-BE49-F238E27FC236}">
                <a16:creationId xmlns:a16="http://schemas.microsoft.com/office/drawing/2014/main" id="{311034BB-8556-1D6A-8347-714C4F822CDB}"/>
              </a:ext>
            </a:extLst>
          </p:cNvPr>
          <p:cNvSpPr/>
          <p:nvPr/>
        </p:nvSpPr>
        <p:spPr>
          <a:xfrm>
            <a:off x="2865992" y="1763386"/>
            <a:ext cx="155489" cy="155489"/>
          </a:xfrm>
          <a:prstGeom prst="ellipse">
            <a:avLst/>
          </a:prstGeom>
          <a:solidFill>
            <a:srgbClr val="674878">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12</a:t>
            </a:r>
            <a:endParaRPr lang="en-GB" sz="1050" dirty="0">
              <a:latin typeface="Arial" panose="020B0604020202020204" pitchFamily="34" charset="0"/>
              <a:cs typeface="Arial" panose="020B0604020202020204" pitchFamily="34" charset="0"/>
            </a:endParaRPr>
          </a:p>
        </p:txBody>
      </p:sp>
      <p:sp>
        <p:nvSpPr>
          <p:cNvPr id="11" name="Oval 10">
            <a:extLst>
              <a:ext uri="{FF2B5EF4-FFF2-40B4-BE49-F238E27FC236}">
                <a16:creationId xmlns:a16="http://schemas.microsoft.com/office/drawing/2014/main" id="{F4C4FA7D-4C46-C9A0-7EF7-2E0A309460B4}"/>
              </a:ext>
            </a:extLst>
          </p:cNvPr>
          <p:cNvSpPr/>
          <p:nvPr/>
        </p:nvSpPr>
        <p:spPr>
          <a:xfrm>
            <a:off x="2482633" y="2085690"/>
            <a:ext cx="155489" cy="155489"/>
          </a:xfrm>
          <a:prstGeom prst="ellipse">
            <a:avLst/>
          </a:prstGeom>
          <a:solidFill>
            <a:srgbClr val="674878">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13</a:t>
            </a:r>
            <a:endParaRPr lang="en-GB" sz="1050" dirty="0">
              <a:latin typeface="Arial" panose="020B0604020202020204" pitchFamily="34" charset="0"/>
              <a:cs typeface="Arial" panose="020B0604020202020204" pitchFamily="34" charset="0"/>
            </a:endParaRPr>
          </a:p>
        </p:txBody>
      </p:sp>
      <p:grpSp>
        <p:nvGrpSpPr>
          <p:cNvPr id="12" name="Group 11">
            <a:extLst>
              <a:ext uri="{FF2B5EF4-FFF2-40B4-BE49-F238E27FC236}">
                <a16:creationId xmlns:a16="http://schemas.microsoft.com/office/drawing/2014/main" id="{D4F8DB3F-57E0-6069-93EC-1640267FCEEC}"/>
              </a:ext>
            </a:extLst>
          </p:cNvPr>
          <p:cNvGrpSpPr/>
          <p:nvPr/>
        </p:nvGrpSpPr>
        <p:grpSpPr>
          <a:xfrm>
            <a:off x="7395081" y="2454125"/>
            <a:ext cx="379068" cy="888842"/>
            <a:chOff x="6438451" y="2356021"/>
            <a:chExt cx="436949" cy="1024562"/>
          </a:xfrm>
        </p:grpSpPr>
        <p:sp>
          <p:nvSpPr>
            <p:cNvPr id="13" name="Oval 12">
              <a:extLst>
                <a:ext uri="{FF2B5EF4-FFF2-40B4-BE49-F238E27FC236}">
                  <a16:creationId xmlns:a16="http://schemas.microsoft.com/office/drawing/2014/main" id="{50B191AE-38E5-B06E-4CB1-9EBD575D169B}"/>
                </a:ext>
              </a:extLst>
            </p:cNvPr>
            <p:cNvSpPr/>
            <p:nvPr/>
          </p:nvSpPr>
          <p:spPr>
            <a:xfrm>
              <a:off x="6438451" y="2356021"/>
              <a:ext cx="436949" cy="83802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latin typeface="Arial" panose="020B0604020202020204" pitchFamily="34" charset="0"/>
                <a:cs typeface="Arial" panose="020B0604020202020204" pitchFamily="34" charset="0"/>
              </a:endParaRPr>
            </a:p>
          </p:txBody>
        </p:sp>
        <p:sp>
          <p:nvSpPr>
            <p:cNvPr id="14" name="Freeform: Shape 13">
              <a:extLst>
                <a:ext uri="{FF2B5EF4-FFF2-40B4-BE49-F238E27FC236}">
                  <a16:creationId xmlns:a16="http://schemas.microsoft.com/office/drawing/2014/main" id="{A0D9EE32-73A7-EECA-075C-9540DD2795AD}"/>
                </a:ext>
              </a:extLst>
            </p:cNvPr>
            <p:cNvSpPr/>
            <p:nvPr/>
          </p:nvSpPr>
          <p:spPr>
            <a:xfrm rot="10800000">
              <a:off x="6635494" y="3204370"/>
              <a:ext cx="21431" cy="176213"/>
            </a:xfrm>
            <a:custGeom>
              <a:avLst/>
              <a:gdLst>
                <a:gd name="connsiteX0" fmla="*/ 0 w 19050"/>
                <a:gd name="connsiteY0" fmla="*/ 173831 h 173831"/>
                <a:gd name="connsiteX1" fmla="*/ 0 w 19050"/>
                <a:gd name="connsiteY1" fmla="*/ 0 h 173831"/>
                <a:gd name="connsiteX2" fmla="*/ 19050 w 19050"/>
                <a:gd name="connsiteY2" fmla="*/ 7143 h 173831"/>
                <a:gd name="connsiteX3" fmla="*/ 0 w 19050"/>
                <a:gd name="connsiteY3" fmla="*/ 173831 h 173831"/>
                <a:gd name="connsiteX0" fmla="*/ 0 w 19050"/>
                <a:gd name="connsiteY0" fmla="*/ 173831 h 176213"/>
                <a:gd name="connsiteX1" fmla="*/ 9525 w 19050"/>
                <a:gd name="connsiteY1" fmla="*/ 176213 h 176213"/>
                <a:gd name="connsiteX2" fmla="*/ 0 w 19050"/>
                <a:gd name="connsiteY2" fmla="*/ 0 h 176213"/>
                <a:gd name="connsiteX3" fmla="*/ 19050 w 19050"/>
                <a:gd name="connsiteY3" fmla="*/ 7143 h 176213"/>
                <a:gd name="connsiteX4" fmla="*/ 0 w 19050"/>
                <a:gd name="connsiteY4" fmla="*/ 173831 h 176213"/>
                <a:gd name="connsiteX0" fmla="*/ 21431 w 21431"/>
                <a:gd name="connsiteY0" fmla="*/ 169069 h 176213"/>
                <a:gd name="connsiteX1" fmla="*/ 9525 w 21431"/>
                <a:gd name="connsiteY1" fmla="*/ 176213 h 176213"/>
                <a:gd name="connsiteX2" fmla="*/ 0 w 21431"/>
                <a:gd name="connsiteY2" fmla="*/ 0 h 176213"/>
                <a:gd name="connsiteX3" fmla="*/ 19050 w 21431"/>
                <a:gd name="connsiteY3" fmla="*/ 7143 h 176213"/>
                <a:gd name="connsiteX4" fmla="*/ 21431 w 21431"/>
                <a:gd name="connsiteY4" fmla="*/ 169069 h 176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31" h="176213">
                  <a:moveTo>
                    <a:pt x="21431" y="169069"/>
                  </a:moveTo>
                  <a:lnTo>
                    <a:pt x="9525" y="176213"/>
                  </a:lnTo>
                  <a:lnTo>
                    <a:pt x="0" y="0"/>
                  </a:lnTo>
                  <a:lnTo>
                    <a:pt x="19050" y="7143"/>
                  </a:lnTo>
                  <a:cubicBezTo>
                    <a:pt x="19844" y="61118"/>
                    <a:pt x="20637" y="115094"/>
                    <a:pt x="21431" y="169069"/>
                  </a:cubicBezTo>
                  <a:close/>
                </a:path>
              </a:pathLst>
            </a:cu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grpSp>
      <p:sp>
        <p:nvSpPr>
          <p:cNvPr id="20" name="Oval 19">
            <a:extLst>
              <a:ext uri="{FF2B5EF4-FFF2-40B4-BE49-F238E27FC236}">
                <a16:creationId xmlns:a16="http://schemas.microsoft.com/office/drawing/2014/main" id="{FE526B73-CB79-B06E-3F46-74CF0695C492}"/>
              </a:ext>
            </a:extLst>
          </p:cNvPr>
          <p:cNvSpPr/>
          <p:nvPr/>
        </p:nvSpPr>
        <p:spPr>
          <a:xfrm>
            <a:off x="5953619" y="2404438"/>
            <a:ext cx="155489" cy="155489"/>
          </a:xfrm>
          <a:prstGeom prst="ellipse">
            <a:avLst/>
          </a:prstGeom>
          <a:solidFill>
            <a:srgbClr val="674878">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11</a:t>
            </a:r>
            <a:endParaRPr lang="en-GB" sz="1050" dirty="0">
              <a:latin typeface="Arial" panose="020B0604020202020204" pitchFamily="34" charset="0"/>
              <a:cs typeface="Arial" panose="020B0604020202020204" pitchFamily="34" charset="0"/>
            </a:endParaRPr>
          </a:p>
        </p:txBody>
      </p:sp>
      <p:sp>
        <p:nvSpPr>
          <p:cNvPr id="26" name="Oval 25">
            <a:extLst>
              <a:ext uri="{FF2B5EF4-FFF2-40B4-BE49-F238E27FC236}">
                <a16:creationId xmlns:a16="http://schemas.microsoft.com/office/drawing/2014/main" id="{CD7134C3-B67C-6703-6D59-E0CE320CB59B}"/>
              </a:ext>
            </a:extLst>
          </p:cNvPr>
          <p:cNvSpPr/>
          <p:nvPr/>
        </p:nvSpPr>
        <p:spPr>
          <a:xfrm>
            <a:off x="6220337" y="2488667"/>
            <a:ext cx="155489" cy="155489"/>
          </a:xfrm>
          <a:prstGeom prst="ellipse">
            <a:avLst/>
          </a:prstGeom>
          <a:solidFill>
            <a:srgbClr val="674878">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700" dirty="0">
                <a:latin typeface="Arial" panose="020B0604020202020204" pitchFamily="34" charset="0"/>
                <a:cs typeface="Arial" panose="020B0604020202020204" pitchFamily="34" charset="0"/>
              </a:rPr>
              <a:t>1</a:t>
            </a:r>
            <a:r>
              <a:rPr lang="en-GB" sz="700" dirty="0">
                <a:latin typeface="Arial" panose="020B0604020202020204" pitchFamily="34" charset="0"/>
                <a:cs typeface="Arial" panose="020B0604020202020204" pitchFamily="34" charset="0"/>
              </a:rPr>
              <a:t>2</a:t>
            </a:r>
            <a:endParaRPr lang="en-GB" sz="1050" dirty="0">
              <a:latin typeface="Arial" panose="020B0604020202020204" pitchFamily="34" charset="0"/>
              <a:cs typeface="Arial" panose="020B0604020202020204" pitchFamily="34" charset="0"/>
            </a:endParaRPr>
          </a:p>
        </p:txBody>
      </p:sp>
      <p:sp>
        <p:nvSpPr>
          <p:cNvPr id="27" name="Oval 26">
            <a:extLst>
              <a:ext uri="{FF2B5EF4-FFF2-40B4-BE49-F238E27FC236}">
                <a16:creationId xmlns:a16="http://schemas.microsoft.com/office/drawing/2014/main" id="{43DB7C79-9694-39FC-14BF-31CDEFE4A856}"/>
              </a:ext>
            </a:extLst>
          </p:cNvPr>
          <p:cNvSpPr/>
          <p:nvPr/>
        </p:nvSpPr>
        <p:spPr>
          <a:xfrm>
            <a:off x="7506869" y="2471898"/>
            <a:ext cx="155489" cy="155489"/>
          </a:xfrm>
          <a:prstGeom prst="ellipse">
            <a:avLst/>
          </a:prstGeom>
          <a:solidFill>
            <a:srgbClr val="674878">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13</a:t>
            </a:r>
            <a:endParaRPr lang="en-GB" sz="1050"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756F86DF-459B-28D4-E9EB-40EA7D44055F}"/>
              </a:ext>
            </a:extLst>
          </p:cNvPr>
          <p:cNvSpPr txBox="1"/>
          <p:nvPr/>
        </p:nvSpPr>
        <p:spPr>
          <a:xfrm>
            <a:off x="748548" y="2870716"/>
            <a:ext cx="2728494" cy="3393237"/>
          </a:xfrm>
          <a:prstGeom prst="rect">
            <a:avLst/>
          </a:prstGeom>
          <a:noFill/>
        </p:spPr>
        <p:txBody>
          <a:bodyPr wrap="square">
            <a:spAutoFit/>
          </a:bodyPr>
          <a:lstStyle/>
          <a:p>
            <a:pPr>
              <a:spcAft>
                <a:spcPts val="600"/>
              </a:spcAft>
            </a:pPr>
            <a:r>
              <a:rPr lang="en-GB" sz="1050" b="1" i="1" dirty="0"/>
              <a:t>Species</a:t>
            </a:r>
            <a:r>
              <a:rPr lang="en-GB" sz="1050" i="1" dirty="0"/>
              <a:t> </a:t>
            </a:r>
          </a:p>
          <a:p>
            <a:r>
              <a:rPr lang="en-GB" sz="1000" i="1" dirty="0"/>
              <a:t>11 –Amelanchier </a:t>
            </a:r>
            <a:r>
              <a:rPr lang="en-GB" sz="1000" i="1" dirty="0" err="1"/>
              <a:t>arboria</a:t>
            </a:r>
            <a:r>
              <a:rPr lang="en-GB" sz="1000" i="1" dirty="0"/>
              <a:t> ‘ Robin Hill’ </a:t>
            </a:r>
          </a:p>
          <a:p>
            <a:r>
              <a:rPr lang="en-GB" sz="1000" i="1" dirty="0"/>
              <a:t>12 –Prunus Sunset Boulevard </a:t>
            </a:r>
          </a:p>
          <a:p>
            <a:r>
              <a:rPr lang="en-GB" sz="1050" i="1" dirty="0"/>
              <a:t>13 –</a:t>
            </a:r>
            <a:r>
              <a:rPr lang="en-GB" sz="1000" i="1" dirty="0"/>
              <a:t>Acer x </a:t>
            </a:r>
            <a:r>
              <a:rPr lang="en-GB" sz="1000" i="1" dirty="0" err="1"/>
              <a:t>freemanii</a:t>
            </a:r>
            <a:r>
              <a:rPr lang="en-GB" sz="1000" i="1" dirty="0"/>
              <a:t> cultivar</a:t>
            </a:r>
          </a:p>
          <a:p>
            <a:r>
              <a:rPr lang="en-GB" sz="1000" i="1" dirty="0"/>
              <a:t>- ‘Autumn Fantasy’ </a:t>
            </a:r>
          </a:p>
          <a:p>
            <a:pPr>
              <a:spcAft>
                <a:spcPts val="600"/>
              </a:spcAft>
            </a:pPr>
            <a:r>
              <a:rPr lang="en-GB" sz="1050" b="1" i="1" dirty="0"/>
              <a:t>Site notes</a:t>
            </a:r>
          </a:p>
          <a:p>
            <a:r>
              <a:rPr lang="en-GB" sz="1050" dirty="0"/>
              <a:t>Several positions where the shade would be welcome for people sitting on the bench or using the MUGA/park,  without overhang. Use high stakes and guards as likely vandalism.</a:t>
            </a:r>
          </a:p>
          <a:p>
            <a:endParaRPr lang="en-GB" sz="1050" dirty="0"/>
          </a:p>
          <a:p>
            <a:pPr>
              <a:spcAft>
                <a:spcPts val="600"/>
              </a:spcAft>
            </a:pPr>
            <a:r>
              <a:rPr lang="en-GB" sz="1050" b="1" dirty="0"/>
              <a:t>Planting positions: </a:t>
            </a:r>
          </a:p>
          <a:p>
            <a:pPr>
              <a:spcAft>
                <a:spcPts val="600"/>
              </a:spcAft>
            </a:pPr>
            <a:r>
              <a:rPr lang="en-GB" sz="1000" b="1" dirty="0"/>
              <a:t>11. Southern verge right angels to benches</a:t>
            </a:r>
          </a:p>
          <a:p>
            <a:pPr>
              <a:spcAft>
                <a:spcPts val="600"/>
              </a:spcAft>
            </a:pPr>
            <a:r>
              <a:rPr lang="en-GB" sz="1000" b="1" dirty="0"/>
              <a:t>12. Grass strip to SE of MUGA fence, to corners of MUGA</a:t>
            </a:r>
          </a:p>
          <a:p>
            <a:pPr>
              <a:spcAft>
                <a:spcPts val="600"/>
              </a:spcAft>
            </a:pPr>
            <a:r>
              <a:rPr lang="en-GB" sz="1000" b="1" dirty="0"/>
              <a:t>13. Grass strip to SE of MUGA fence, to corners of MUGA</a:t>
            </a:r>
          </a:p>
          <a:p>
            <a:pPr>
              <a:spcAft>
                <a:spcPts val="600"/>
              </a:spcAft>
            </a:pPr>
            <a:r>
              <a:rPr lang="en-GB" sz="1000" b="1" dirty="0"/>
              <a:t>All reserved </a:t>
            </a:r>
            <a:r>
              <a:rPr lang="en-GB" sz="1000" b="1" dirty="0" err="1"/>
              <a:t>locaitons</a:t>
            </a:r>
            <a:endParaRPr lang="en-GB" sz="1000" b="1" dirty="0"/>
          </a:p>
        </p:txBody>
      </p:sp>
    </p:spTree>
    <p:extLst>
      <p:ext uri="{BB962C8B-B14F-4D97-AF65-F5344CB8AC3E}">
        <p14:creationId xmlns:p14="http://schemas.microsoft.com/office/powerpoint/2010/main" val="2988525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A9D42E8-E89A-DCC5-E04A-0F4E4A2CB98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639416" y="506559"/>
            <a:ext cx="6992789" cy="5481947"/>
          </a:xfrm>
          <a:prstGeom prst="rect">
            <a:avLst/>
          </a:prstGeom>
        </p:spPr>
      </p:pic>
      <p:pic>
        <p:nvPicPr>
          <p:cNvPr id="6" name="Picture 5">
            <a:extLst>
              <a:ext uri="{FF2B5EF4-FFF2-40B4-BE49-F238E27FC236}">
                <a16:creationId xmlns:a16="http://schemas.microsoft.com/office/drawing/2014/main" id="{C22529AB-B5DC-4468-3851-E4D760F525A8}"/>
              </a:ext>
            </a:extLst>
          </p:cNvPr>
          <p:cNvPicPr>
            <a:picLocks noChangeAspect="1"/>
          </p:cNvPicPr>
          <p:nvPr/>
        </p:nvPicPr>
        <p:blipFill rotWithShape="1">
          <a:blip r:embed="rId3" cstate="email">
            <a:alphaModFix amt="70000"/>
            <a:extLst>
              <a:ext uri="{28A0092B-C50C-407E-A947-70E740481C1C}">
                <a14:useLocalDpi xmlns:a14="http://schemas.microsoft.com/office/drawing/2010/main"/>
              </a:ext>
            </a:extLst>
          </a:blip>
          <a:srcRect b="-77"/>
          <a:stretch/>
        </p:blipFill>
        <p:spPr>
          <a:xfrm>
            <a:off x="1339849" y="506559"/>
            <a:ext cx="2019300" cy="2038350"/>
          </a:xfrm>
          <a:prstGeom prst="rect">
            <a:avLst/>
          </a:prstGeom>
        </p:spPr>
      </p:pic>
      <p:grpSp>
        <p:nvGrpSpPr>
          <p:cNvPr id="13" name="Group 12">
            <a:extLst>
              <a:ext uri="{FF2B5EF4-FFF2-40B4-BE49-F238E27FC236}">
                <a16:creationId xmlns:a16="http://schemas.microsoft.com/office/drawing/2014/main" id="{BA599262-DF69-3F7D-A279-374BEEF206FA}"/>
              </a:ext>
            </a:extLst>
          </p:cNvPr>
          <p:cNvGrpSpPr/>
          <p:nvPr/>
        </p:nvGrpSpPr>
        <p:grpSpPr>
          <a:xfrm>
            <a:off x="7976910" y="2391031"/>
            <a:ext cx="583620" cy="1321737"/>
            <a:chOff x="8249861" y="1387914"/>
            <a:chExt cx="1029281" cy="2331034"/>
          </a:xfrm>
        </p:grpSpPr>
        <p:sp>
          <p:nvSpPr>
            <p:cNvPr id="25" name="Oval 24">
              <a:extLst>
                <a:ext uri="{FF2B5EF4-FFF2-40B4-BE49-F238E27FC236}">
                  <a16:creationId xmlns:a16="http://schemas.microsoft.com/office/drawing/2014/main" id="{30620580-2A41-191F-8FA5-ED234B6494AC}"/>
                </a:ext>
              </a:extLst>
            </p:cNvPr>
            <p:cNvSpPr/>
            <p:nvPr/>
          </p:nvSpPr>
          <p:spPr>
            <a:xfrm>
              <a:off x="8249861" y="1387914"/>
              <a:ext cx="1029281" cy="197406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9F4A3413-0BEA-AE1F-7AD7-AD5F4A9034B0}"/>
                </a:ext>
              </a:extLst>
            </p:cNvPr>
            <p:cNvSpPr/>
            <p:nvPr/>
          </p:nvSpPr>
          <p:spPr>
            <a:xfrm>
              <a:off x="8736946" y="3360723"/>
              <a:ext cx="55112" cy="358225"/>
            </a:xfrm>
            <a:prstGeom prst="rect">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grpSp>
      <p:cxnSp>
        <p:nvCxnSpPr>
          <p:cNvPr id="7" name="Straight Arrow Connector 6">
            <a:extLst>
              <a:ext uri="{FF2B5EF4-FFF2-40B4-BE49-F238E27FC236}">
                <a16:creationId xmlns:a16="http://schemas.microsoft.com/office/drawing/2014/main" id="{DFBDC337-17C9-02EB-79B9-25FA751B2259}"/>
              </a:ext>
            </a:extLst>
          </p:cNvPr>
          <p:cNvCxnSpPr>
            <a:cxnSpLocks/>
          </p:cNvCxnSpPr>
          <p:nvPr/>
        </p:nvCxnSpPr>
        <p:spPr>
          <a:xfrm>
            <a:off x="2271862" y="1479839"/>
            <a:ext cx="0" cy="24788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57DDF58D-4CE8-0B4B-02D1-D2809DA7CF57}"/>
              </a:ext>
            </a:extLst>
          </p:cNvPr>
          <p:cNvGrpSpPr/>
          <p:nvPr/>
        </p:nvGrpSpPr>
        <p:grpSpPr>
          <a:xfrm>
            <a:off x="2271862" y="1918222"/>
            <a:ext cx="6074602" cy="660799"/>
            <a:chOff x="7059829" y="6206891"/>
            <a:chExt cx="6074602" cy="660799"/>
          </a:xfrm>
        </p:grpSpPr>
        <p:sp>
          <p:nvSpPr>
            <p:cNvPr id="3" name="Oval 2">
              <a:extLst>
                <a:ext uri="{FF2B5EF4-FFF2-40B4-BE49-F238E27FC236}">
                  <a16:creationId xmlns:a16="http://schemas.microsoft.com/office/drawing/2014/main" id="{2CEF7E85-E9BE-8E12-105E-2938A5A108DE}"/>
                </a:ext>
              </a:extLst>
            </p:cNvPr>
            <p:cNvSpPr/>
            <p:nvPr/>
          </p:nvSpPr>
          <p:spPr>
            <a:xfrm>
              <a:off x="7059829" y="6208116"/>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14</a:t>
              </a:r>
              <a:endParaRPr lang="en-GB" sz="1050" dirty="0">
                <a:latin typeface="Arial" panose="020B0604020202020204" pitchFamily="34" charset="0"/>
                <a:cs typeface="Arial" panose="020B0604020202020204" pitchFamily="34" charset="0"/>
              </a:endParaRPr>
            </a:p>
          </p:txBody>
        </p:sp>
        <p:sp>
          <p:nvSpPr>
            <p:cNvPr id="4" name="Oval 3">
              <a:extLst>
                <a:ext uri="{FF2B5EF4-FFF2-40B4-BE49-F238E27FC236}">
                  <a16:creationId xmlns:a16="http://schemas.microsoft.com/office/drawing/2014/main" id="{4E92CE82-A3DA-6AE3-F64E-F991BAA42D79}"/>
                </a:ext>
              </a:extLst>
            </p:cNvPr>
            <p:cNvSpPr/>
            <p:nvPr/>
          </p:nvSpPr>
          <p:spPr>
            <a:xfrm>
              <a:off x="7311210" y="6206891"/>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15</a:t>
              </a:r>
              <a:endParaRPr lang="en-GB" sz="1050" dirty="0">
                <a:latin typeface="Arial" panose="020B0604020202020204" pitchFamily="34" charset="0"/>
                <a:cs typeface="Arial" panose="020B0604020202020204" pitchFamily="34" charset="0"/>
              </a:endParaRPr>
            </a:p>
          </p:txBody>
        </p:sp>
        <p:sp>
          <p:nvSpPr>
            <p:cNvPr id="10" name="Oval 9">
              <a:extLst>
                <a:ext uri="{FF2B5EF4-FFF2-40B4-BE49-F238E27FC236}">
                  <a16:creationId xmlns:a16="http://schemas.microsoft.com/office/drawing/2014/main" id="{3714BB65-234F-0EA3-2A56-6BF2E6E6F0C9}"/>
                </a:ext>
              </a:extLst>
            </p:cNvPr>
            <p:cNvSpPr/>
            <p:nvPr/>
          </p:nvSpPr>
          <p:spPr>
            <a:xfrm>
              <a:off x="12978942" y="6700592"/>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14</a:t>
              </a:r>
              <a:endParaRPr lang="en-GB" sz="1050" dirty="0">
                <a:latin typeface="Arial" panose="020B0604020202020204" pitchFamily="34" charset="0"/>
                <a:cs typeface="Arial" panose="020B0604020202020204" pitchFamily="34" charset="0"/>
              </a:endParaRPr>
            </a:p>
          </p:txBody>
        </p:sp>
        <p:sp>
          <p:nvSpPr>
            <p:cNvPr id="12" name="Oval 11">
              <a:extLst>
                <a:ext uri="{FF2B5EF4-FFF2-40B4-BE49-F238E27FC236}">
                  <a16:creationId xmlns:a16="http://schemas.microsoft.com/office/drawing/2014/main" id="{16D28C9A-14A7-488D-A38A-48E627E18EF4}"/>
                </a:ext>
              </a:extLst>
            </p:cNvPr>
            <p:cNvSpPr/>
            <p:nvPr/>
          </p:nvSpPr>
          <p:spPr>
            <a:xfrm>
              <a:off x="10491555" y="6712201"/>
              <a:ext cx="155489" cy="155489"/>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dirty="0">
                  <a:latin typeface="Arial" panose="020B0604020202020204" pitchFamily="34" charset="0"/>
                  <a:cs typeface="Arial" panose="020B0604020202020204" pitchFamily="34" charset="0"/>
                </a:rPr>
                <a:t>15</a:t>
              </a:r>
              <a:endParaRPr lang="en-GB" sz="1050" dirty="0">
                <a:latin typeface="Arial" panose="020B0604020202020204" pitchFamily="34" charset="0"/>
                <a:cs typeface="Arial" panose="020B0604020202020204" pitchFamily="34" charset="0"/>
              </a:endParaRPr>
            </a:p>
          </p:txBody>
        </p:sp>
      </p:grpSp>
      <p:grpSp>
        <p:nvGrpSpPr>
          <p:cNvPr id="14" name="Group 13">
            <a:extLst>
              <a:ext uri="{FF2B5EF4-FFF2-40B4-BE49-F238E27FC236}">
                <a16:creationId xmlns:a16="http://schemas.microsoft.com/office/drawing/2014/main" id="{E8CDAB5C-68B9-0224-FD1D-BB559E42202D}"/>
              </a:ext>
            </a:extLst>
          </p:cNvPr>
          <p:cNvGrpSpPr/>
          <p:nvPr/>
        </p:nvGrpSpPr>
        <p:grpSpPr>
          <a:xfrm>
            <a:off x="5488076" y="2411923"/>
            <a:ext cx="583620" cy="1233771"/>
            <a:chOff x="8242666" y="1413864"/>
            <a:chExt cx="1029281" cy="2305084"/>
          </a:xfrm>
        </p:grpSpPr>
        <p:sp>
          <p:nvSpPr>
            <p:cNvPr id="15" name="Oval 14">
              <a:extLst>
                <a:ext uri="{FF2B5EF4-FFF2-40B4-BE49-F238E27FC236}">
                  <a16:creationId xmlns:a16="http://schemas.microsoft.com/office/drawing/2014/main" id="{BB4456A5-A875-1FA7-A8AD-65D9081F6F7C}"/>
                </a:ext>
              </a:extLst>
            </p:cNvPr>
            <p:cNvSpPr/>
            <p:nvPr/>
          </p:nvSpPr>
          <p:spPr>
            <a:xfrm>
              <a:off x="8242666" y="1413864"/>
              <a:ext cx="1029281" cy="1974070"/>
            </a:xfrm>
            <a:prstGeom prst="ellipse">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EE3514EA-90EF-DF86-BAE0-230685F398BC}"/>
                </a:ext>
              </a:extLst>
            </p:cNvPr>
            <p:cNvSpPr/>
            <p:nvPr/>
          </p:nvSpPr>
          <p:spPr>
            <a:xfrm>
              <a:off x="8736946" y="3360723"/>
              <a:ext cx="55112" cy="358225"/>
            </a:xfrm>
            <a:prstGeom prst="rect">
              <a:avLst/>
            </a:prstGeom>
            <a:solidFill>
              <a:srgbClr val="C00000">
                <a:alpha val="30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grpSp>
      <p:sp>
        <p:nvSpPr>
          <p:cNvPr id="20" name="TextBox 19">
            <a:extLst>
              <a:ext uri="{FF2B5EF4-FFF2-40B4-BE49-F238E27FC236}">
                <a16:creationId xmlns:a16="http://schemas.microsoft.com/office/drawing/2014/main" id="{69456EB7-7FBC-9139-5B27-B8B270CC75CF}"/>
              </a:ext>
            </a:extLst>
          </p:cNvPr>
          <p:cNvSpPr txBox="1"/>
          <p:nvPr/>
        </p:nvSpPr>
        <p:spPr>
          <a:xfrm>
            <a:off x="2319624" y="2544909"/>
            <a:ext cx="1053494"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Location 14, 15</a:t>
            </a:r>
            <a:endParaRPr lang="en-GB" i="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6CBCA160-2A84-7CD8-95C4-8E2D0924A4D7}"/>
              </a:ext>
            </a:extLst>
          </p:cNvPr>
          <p:cNvSpPr txBox="1"/>
          <p:nvPr/>
        </p:nvSpPr>
        <p:spPr>
          <a:xfrm>
            <a:off x="3578313" y="6022658"/>
            <a:ext cx="837089" cy="246221"/>
          </a:xfrm>
          <a:prstGeom prst="rect">
            <a:avLst/>
          </a:prstGeom>
          <a:noFill/>
        </p:spPr>
        <p:txBody>
          <a:bodyPr wrap="none" rtlCol="0">
            <a:spAutoFit/>
          </a:bodyPr>
          <a:lstStyle/>
          <a:p>
            <a:r>
              <a:rPr lang="en-GB" sz="1000" i="1" dirty="0">
                <a:latin typeface="Arial" panose="020B0604020202020204" pitchFamily="34" charset="0"/>
                <a:cs typeface="Arial" panose="020B0604020202020204" pitchFamily="34" charset="0"/>
              </a:rPr>
              <a:t>Street View</a:t>
            </a:r>
            <a:endParaRPr lang="en-GB" i="1"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515E18AF-22AF-405C-71FD-74831458E172}"/>
              </a:ext>
            </a:extLst>
          </p:cNvPr>
          <p:cNvSpPr txBox="1"/>
          <p:nvPr/>
        </p:nvSpPr>
        <p:spPr>
          <a:xfrm>
            <a:off x="1339848" y="2849880"/>
            <a:ext cx="2134871" cy="3193182"/>
          </a:xfrm>
          <a:prstGeom prst="rect">
            <a:avLst/>
          </a:prstGeom>
          <a:noFill/>
        </p:spPr>
        <p:txBody>
          <a:bodyPr wrap="square" rtlCol="0">
            <a:spAutoFit/>
          </a:bodyPr>
          <a:lstStyle/>
          <a:p>
            <a:pPr>
              <a:spcAft>
                <a:spcPts val="600"/>
              </a:spcAft>
            </a:pPr>
            <a:r>
              <a:rPr lang="en-GB" sz="1100" b="1" i="1" dirty="0"/>
              <a:t>Species</a:t>
            </a:r>
            <a:r>
              <a:rPr lang="en-GB" sz="1100" i="1" dirty="0"/>
              <a:t> </a:t>
            </a:r>
          </a:p>
          <a:p>
            <a:r>
              <a:rPr lang="en-GB" sz="1100" i="1" dirty="0"/>
              <a:t>14 – Corylus </a:t>
            </a:r>
            <a:r>
              <a:rPr lang="en-GB" sz="1100" i="1" dirty="0" err="1"/>
              <a:t>corluna</a:t>
            </a:r>
            <a:endParaRPr lang="en-GB" sz="1100" i="1" dirty="0"/>
          </a:p>
          <a:p>
            <a:r>
              <a:rPr lang="en-GB" sz="1100" i="1" dirty="0"/>
              <a:t>15 - Gleditsia </a:t>
            </a:r>
            <a:r>
              <a:rPr lang="en-GB" sz="1100" i="1" dirty="0" err="1"/>
              <a:t>triacanthos</a:t>
            </a:r>
            <a:endParaRPr lang="en-GB" sz="1100" strike="sngStrike" dirty="0">
              <a:solidFill>
                <a:srgbClr val="0070C0"/>
              </a:solidFill>
              <a:highlight>
                <a:srgbClr val="FFFF00"/>
              </a:highlight>
            </a:endParaRPr>
          </a:p>
          <a:p>
            <a:pPr>
              <a:spcAft>
                <a:spcPts val="600"/>
              </a:spcAft>
            </a:pPr>
            <a:endParaRPr lang="en-GB" sz="100" b="1" i="1" dirty="0"/>
          </a:p>
          <a:p>
            <a:pPr>
              <a:spcAft>
                <a:spcPts val="600"/>
              </a:spcAft>
            </a:pPr>
            <a:r>
              <a:rPr lang="en-GB" sz="1100" b="1" i="1" dirty="0"/>
              <a:t>Site notes</a:t>
            </a:r>
          </a:p>
          <a:p>
            <a:r>
              <a:rPr lang="en-GB" sz="1100" dirty="0"/>
              <a:t>14 - space to take a slightly larger species. </a:t>
            </a:r>
          </a:p>
          <a:p>
            <a:r>
              <a:rPr lang="en-GB" sz="1100" dirty="0"/>
              <a:t>15 – Dense canopy trees existed on its North. Therefore Lighter canopy species is considered to be appropriate. </a:t>
            </a:r>
          </a:p>
          <a:p>
            <a:pPr>
              <a:spcAft>
                <a:spcPts val="600"/>
              </a:spcAft>
            </a:pPr>
            <a:r>
              <a:rPr lang="en-GB" sz="1100" b="1" dirty="0"/>
              <a:t>Planting positions: </a:t>
            </a:r>
          </a:p>
          <a:p>
            <a:pPr>
              <a:spcAft>
                <a:spcPts val="600"/>
              </a:spcAft>
            </a:pPr>
            <a:r>
              <a:rPr lang="en-GB" sz="1050" b="1" dirty="0"/>
              <a:t>14. Centre in verge</a:t>
            </a:r>
          </a:p>
          <a:p>
            <a:pPr>
              <a:spcAft>
                <a:spcPts val="600"/>
              </a:spcAft>
            </a:pPr>
            <a:r>
              <a:rPr lang="en-GB" sz="1050" b="1" dirty="0"/>
              <a:t>15. Minimum 2m from boundary wall and kerb. </a:t>
            </a:r>
          </a:p>
          <a:p>
            <a:endParaRPr lang="en-GB" dirty="0"/>
          </a:p>
        </p:txBody>
      </p:sp>
    </p:spTree>
    <p:extLst>
      <p:ext uri="{BB962C8B-B14F-4D97-AF65-F5344CB8AC3E}">
        <p14:creationId xmlns:p14="http://schemas.microsoft.com/office/powerpoint/2010/main" val="1789455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E10C3-DF9B-22C4-2668-29193D4CD245}"/>
              </a:ext>
            </a:extLst>
          </p:cNvPr>
          <p:cNvSpPr>
            <a:spLocks noGrp="1"/>
          </p:cNvSpPr>
          <p:nvPr>
            <p:ph type="title"/>
          </p:nvPr>
        </p:nvSpPr>
        <p:spPr>
          <a:xfrm>
            <a:off x="1480192" y="92718"/>
            <a:ext cx="6667500" cy="892175"/>
          </a:xfrm>
        </p:spPr>
        <p:txBody>
          <a:bodyPr/>
          <a:lstStyle/>
          <a:p>
            <a:r>
              <a:rPr lang="en-GB" dirty="0"/>
              <a:t>Stock recommendations</a:t>
            </a:r>
          </a:p>
        </p:txBody>
      </p:sp>
      <p:sp>
        <p:nvSpPr>
          <p:cNvPr id="3" name="TextBox 2">
            <a:extLst>
              <a:ext uri="{FF2B5EF4-FFF2-40B4-BE49-F238E27FC236}">
                <a16:creationId xmlns:a16="http://schemas.microsoft.com/office/drawing/2014/main" id="{0CD0751A-86D4-FA83-3796-5B4C86414FEB}"/>
              </a:ext>
            </a:extLst>
          </p:cNvPr>
          <p:cNvSpPr txBox="1"/>
          <p:nvPr/>
        </p:nvSpPr>
        <p:spPr>
          <a:xfrm>
            <a:off x="1482625" y="1045439"/>
            <a:ext cx="8200637" cy="2292935"/>
          </a:xfrm>
          <a:prstGeom prst="rect">
            <a:avLst/>
          </a:prstGeom>
          <a:noFill/>
        </p:spPr>
        <p:txBody>
          <a:bodyPr wrap="square" rtlCol="0">
            <a:spAutoFit/>
          </a:bodyPr>
          <a:lstStyle/>
          <a:p>
            <a:pPr>
              <a:spcAft>
                <a:spcPts val="600"/>
              </a:spcAft>
            </a:pPr>
            <a:r>
              <a:rPr lang="en-GB" sz="1600" dirty="0"/>
              <a:t>Selected standard form, containerised or container-grown trees are recommended for urban planting locations such as these. </a:t>
            </a:r>
          </a:p>
          <a:p>
            <a:pPr>
              <a:spcAft>
                <a:spcPts val="600"/>
              </a:spcAft>
            </a:pPr>
            <a:r>
              <a:rPr lang="en-GB" sz="1600" dirty="0"/>
              <a:t>Stock will have a stem girth of 12-14 cm at 1m above ground level. This size seems to offer a good balance between resistance to transplant chock and immediate presence in the landscape. They are easy to handle, usually supplied in a 45-50L container. </a:t>
            </a:r>
          </a:p>
          <a:p>
            <a:pPr>
              <a:spcAft>
                <a:spcPts val="600"/>
              </a:spcAft>
            </a:pPr>
            <a:r>
              <a:rPr lang="en-GB" sz="1600" dirty="0"/>
              <a:t>Standard form trees will have a clear stem of 175-200m, which is sufficient to install a 1.5m weldmesh guard ( if required to install ) without damaging lateral branches. </a:t>
            </a:r>
          </a:p>
          <a:p>
            <a:pPr>
              <a:spcAft>
                <a:spcPts val="600"/>
              </a:spcAft>
            </a:pPr>
            <a:r>
              <a:rPr lang="en-GB" sz="1600" dirty="0"/>
              <a:t>This reduces vandalism and the need for early-years pruning. </a:t>
            </a:r>
          </a:p>
        </p:txBody>
      </p:sp>
      <p:pic>
        <p:nvPicPr>
          <p:cNvPr id="4" name="Picture 3">
            <a:extLst>
              <a:ext uri="{FF2B5EF4-FFF2-40B4-BE49-F238E27FC236}">
                <a16:creationId xmlns:a16="http://schemas.microsoft.com/office/drawing/2014/main" id="{C2DAFD26-B8A8-FC39-D408-D7F8B3A39CA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683262" y="2998820"/>
            <a:ext cx="2216350" cy="3320374"/>
          </a:xfrm>
          <a:prstGeom prst="rect">
            <a:avLst/>
          </a:prstGeom>
        </p:spPr>
      </p:pic>
      <p:sp>
        <p:nvSpPr>
          <p:cNvPr id="5" name="TextBox 4">
            <a:extLst>
              <a:ext uri="{FF2B5EF4-FFF2-40B4-BE49-F238E27FC236}">
                <a16:creationId xmlns:a16="http://schemas.microsoft.com/office/drawing/2014/main" id="{7F497B0B-0DE5-EBDF-8BB4-8F3AAE99E72A}"/>
              </a:ext>
            </a:extLst>
          </p:cNvPr>
          <p:cNvSpPr txBox="1"/>
          <p:nvPr/>
        </p:nvSpPr>
        <p:spPr>
          <a:xfrm>
            <a:off x="9683262" y="2567933"/>
            <a:ext cx="2216350" cy="430887"/>
          </a:xfrm>
          <a:prstGeom prst="rect">
            <a:avLst/>
          </a:prstGeom>
          <a:noFill/>
        </p:spPr>
        <p:txBody>
          <a:bodyPr wrap="square" rtlCol="0">
            <a:spAutoFit/>
          </a:bodyPr>
          <a:lstStyle/>
          <a:p>
            <a:pPr algn="r"/>
            <a:r>
              <a:rPr lang="en-GB" sz="1100" i="1" dirty="0"/>
              <a:t>Illustration of 10-12 select standard trees, courtesy of Barcham Trees</a:t>
            </a:r>
          </a:p>
        </p:txBody>
      </p:sp>
      <p:pic>
        <p:nvPicPr>
          <p:cNvPr id="8" name="Picture 7">
            <a:extLst>
              <a:ext uri="{FF2B5EF4-FFF2-40B4-BE49-F238E27FC236}">
                <a16:creationId xmlns:a16="http://schemas.microsoft.com/office/drawing/2014/main" id="{B4A617D0-4FE4-1490-E32C-3AE6270CC78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38078" y="4618186"/>
            <a:ext cx="3661317" cy="1701008"/>
          </a:xfrm>
          <a:prstGeom prst="rect">
            <a:avLst/>
          </a:prstGeom>
        </p:spPr>
      </p:pic>
      <p:pic>
        <p:nvPicPr>
          <p:cNvPr id="9" name="Picture 8">
            <a:extLst>
              <a:ext uri="{FF2B5EF4-FFF2-40B4-BE49-F238E27FC236}">
                <a16:creationId xmlns:a16="http://schemas.microsoft.com/office/drawing/2014/main" id="{A2C44E7A-FB9E-1060-1808-65AD23E9ED4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94623" y="3722087"/>
            <a:ext cx="3464129" cy="2597107"/>
          </a:xfrm>
          <a:prstGeom prst="rect">
            <a:avLst/>
          </a:prstGeom>
        </p:spPr>
      </p:pic>
    </p:spTree>
    <p:extLst>
      <p:ext uri="{BB962C8B-B14F-4D97-AF65-F5344CB8AC3E}">
        <p14:creationId xmlns:p14="http://schemas.microsoft.com/office/powerpoint/2010/main" val="1450609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BD7A87-E487-34A0-4D37-13B5F1EF8B55}"/>
              </a:ext>
            </a:extLst>
          </p:cNvPr>
          <p:cNvSpPr>
            <a:spLocks noGrp="1"/>
          </p:cNvSpPr>
          <p:nvPr>
            <p:ph type="sldNum" sz="quarter" idx="12"/>
          </p:nvPr>
        </p:nvSpPr>
        <p:spPr/>
        <p:txBody>
          <a:bodyPr/>
          <a:lstStyle/>
          <a:p>
            <a:fld id="{41F5D281-51B8-427D-90BE-EE464408F434}" type="slidenum">
              <a:rPr lang="en-GB" smtClean="0"/>
              <a:t>12</a:t>
            </a:fld>
            <a:endParaRPr lang="en-GB" dirty="0"/>
          </a:p>
        </p:txBody>
      </p:sp>
      <p:sp>
        <p:nvSpPr>
          <p:cNvPr id="5" name="TextBox 4">
            <a:extLst>
              <a:ext uri="{FF2B5EF4-FFF2-40B4-BE49-F238E27FC236}">
                <a16:creationId xmlns:a16="http://schemas.microsoft.com/office/drawing/2014/main" id="{400E86CF-BB09-D686-FD3A-BF458301BF6B}"/>
              </a:ext>
            </a:extLst>
          </p:cNvPr>
          <p:cNvSpPr txBox="1"/>
          <p:nvPr/>
        </p:nvSpPr>
        <p:spPr>
          <a:xfrm>
            <a:off x="685800" y="5724525"/>
            <a:ext cx="8934450" cy="369332"/>
          </a:xfrm>
          <a:prstGeom prst="rect">
            <a:avLst/>
          </a:prstGeom>
          <a:noFill/>
        </p:spPr>
        <p:txBody>
          <a:bodyPr wrap="square" rtlCol="0">
            <a:spAutoFit/>
          </a:bodyPr>
          <a:lstStyle/>
          <a:p>
            <a:r>
              <a:rPr lang="en-GB" dirty="0"/>
              <a:t>Note: Location number and tree species highlighted in pink colour are reserved trees. </a:t>
            </a:r>
          </a:p>
        </p:txBody>
      </p:sp>
      <p:sp>
        <p:nvSpPr>
          <p:cNvPr id="3" name="TextBox 2">
            <a:extLst>
              <a:ext uri="{FF2B5EF4-FFF2-40B4-BE49-F238E27FC236}">
                <a16:creationId xmlns:a16="http://schemas.microsoft.com/office/drawing/2014/main" id="{0C3FFA9E-831C-24EA-539F-AE7AE59A2E26}"/>
              </a:ext>
            </a:extLst>
          </p:cNvPr>
          <p:cNvSpPr txBox="1"/>
          <p:nvPr/>
        </p:nvSpPr>
        <p:spPr>
          <a:xfrm>
            <a:off x="785004" y="250166"/>
            <a:ext cx="8195094" cy="492443"/>
          </a:xfrm>
          <a:prstGeom prst="rect">
            <a:avLst/>
          </a:prstGeom>
          <a:noFill/>
        </p:spPr>
        <p:txBody>
          <a:bodyPr wrap="square" rtlCol="0">
            <a:spAutoFit/>
          </a:bodyPr>
          <a:lstStyle/>
          <a:p>
            <a:r>
              <a:rPr lang="en-US" sz="2600" dirty="0"/>
              <a:t>Species selection by location</a:t>
            </a:r>
            <a:endParaRPr lang="en-GB" sz="2600" dirty="0"/>
          </a:p>
        </p:txBody>
      </p:sp>
      <p:pic>
        <p:nvPicPr>
          <p:cNvPr id="6" name="Picture 5">
            <a:extLst>
              <a:ext uri="{FF2B5EF4-FFF2-40B4-BE49-F238E27FC236}">
                <a16:creationId xmlns:a16="http://schemas.microsoft.com/office/drawing/2014/main" id="{25F2AFFF-2FC1-9080-B8EA-955D7CD84B4B}"/>
              </a:ext>
            </a:extLst>
          </p:cNvPr>
          <p:cNvPicPr>
            <a:picLocks noChangeAspect="1"/>
          </p:cNvPicPr>
          <p:nvPr/>
        </p:nvPicPr>
        <p:blipFill>
          <a:blip r:embed="rId2"/>
          <a:stretch>
            <a:fillRect/>
          </a:stretch>
        </p:blipFill>
        <p:spPr>
          <a:xfrm>
            <a:off x="685800" y="821200"/>
            <a:ext cx="9822426" cy="4870825"/>
          </a:xfrm>
          <a:prstGeom prst="rect">
            <a:avLst/>
          </a:prstGeom>
        </p:spPr>
      </p:pic>
      <p:sp>
        <p:nvSpPr>
          <p:cNvPr id="4" name="Rectangle 3">
            <a:extLst>
              <a:ext uri="{FF2B5EF4-FFF2-40B4-BE49-F238E27FC236}">
                <a16:creationId xmlns:a16="http://schemas.microsoft.com/office/drawing/2014/main" id="{B89FC9A1-889E-8E47-A403-43D121EE780F}"/>
              </a:ext>
            </a:extLst>
          </p:cNvPr>
          <p:cNvSpPr/>
          <p:nvPr/>
        </p:nvSpPr>
        <p:spPr>
          <a:xfrm>
            <a:off x="2002972" y="2209511"/>
            <a:ext cx="844731" cy="113211"/>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C47CFBB5-3754-ADAF-DF04-79863501F208}"/>
              </a:ext>
            </a:extLst>
          </p:cNvPr>
          <p:cNvSpPr/>
          <p:nvPr/>
        </p:nvSpPr>
        <p:spPr>
          <a:xfrm>
            <a:off x="1349829" y="4140926"/>
            <a:ext cx="1014548" cy="113211"/>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51C9A611-975B-ACCE-DB20-7842BDD9C68C}"/>
              </a:ext>
            </a:extLst>
          </p:cNvPr>
          <p:cNvSpPr txBox="1"/>
          <p:nvPr/>
        </p:nvSpPr>
        <p:spPr>
          <a:xfrm>
            <a:off x="1298809" y="3213556"/>
            <a:ext cx="1688231" cy="215444"/>
          </a:xfrm>
          <a:prstGeom prst="rect">
            <a:avLst/>
          </a:prstGeom>
          <a:solidFill>
            <a:schemeClr val="bg1"/>
          </a:solidFill>
        </p:spPr>
        <p:txBody>
          <a:bodyPr wrap="square" rtlCol="0">
            <a:spAutoFit/>
          </a:bodyPr>
          <a:lstStyle/>
          <a:p>
            <a:r>
              <a:rPr lang="en-GB" sz="800" dirty="0"/>
              <a:t>Acer X </a:t>
            </a:r>
            <a:r>
              <a:rPr lang="en-GB" sz="800" dirty="0" err="1"/>
              <a:t>Freemanii</a:t>
            </a:r>
            <a:r>
              <a:rPr lang="en-GB" sz="800" dirty="0"/>
              <a:t> ‘Autumn Blaze’</a:t>
            </a:r>
          </a:p>
        </p:txBody>
      </p:sp>
      <p:sp>
        <p:nvSpPr>
          <p:cNvPr id="10" name="TextBox 9">
            <a:extLst>
              <a:ext uri="{FF2B5EF4-FFF2-40B4-BE49-F238E27FC236}">
                <a16:creationId xmlns:a16="http://schemas.microsoft.com/office/drawing/2014/main" id="{B3057921-3408-5927-0C56-1E2FEC1592DA}"/>
              </a:ext>
            </a:extLst>
          </p:cNvPr>
          <p:cNvSpPr txBox="1"/>
          <p:nvPr/>
        </p:nvSpPr>
        <p:spPr>
          <a:xfrm>
            <a:off x="2987040" y="3213556"/>
            <a:ext cx="809897" cy="215444"/>
          </a:xfrm>
          <a:prstGeom prst="rect">
            <a:avLst/>
          </a:prstGeom>
          <a:solidFill>
            <a:schemeClr val="bg1"/>
          </a:solidFill>
        </p:spPr>
        <p:txBody>
          <a:bodyPr wrap="square" rtlCol="0">
            <a:spAutoFit/>
          </a:bodyPr>
          <a:lstStyle/>
          <a:p>
            <a:r>
              <a:rPr lang="en-US" sz="800" dirty="0" err="1"/>
              <a:t>Sapindaceae</a:t>
            </a:r>
            <a:endParaRPr lang="en-GB" sz="800" dirty="0"/>
          </a:p>
        </p:txBody>
      </p:sp>
      <p:sp>
        <p:nvSpPr>
          <p:cNvPr id="11" name="TextBox 10">
            <a:extLst>
              <a:ext uri="{FF2B5EF4-FFF2-40B4-BE49-F238E27FC236}">
                <a16:creationId xmlns:a16="http://schemas.microsoft.com/office/drawing/2014/main" id="{818A9854-F55C-83D2-6846-4DD34D594809}"/>
              </a:ext>
            </a:extLst>
          </p:cNvPr>
          <p:cNvSpPr txBox="1"/>
          <p:nvPr/>
        </p:nvSpPr>
        <p:spPr>
          <a:xfrm>
            <a:off x="9422674" y="3799271"/>
            <a:ext cx="197576" cy="215444"/>
          </a:xfrm>
          <a:prstGeom prst="rect">
            <a:avLst/>
          </a:prstGeom>
          <a:solidFill>
            <a:schemeClr val="bg1"/>
          </a:solidFill>
        </p:spPr>
        <p:txBody>
          <a:bodyPr wrap="square" rtlCol="0">
            <a:spAutoFit/>
          </a:bodyPr>
          <a:lstStyle/>
          <a:p>
            <a:r>
              <a:rPr lang="en-US" sz="800" dirty="0"/>
              <a:t>3</a:t>
            </a:r>
            <a:endParaRPr lang="en-GB" sz="800" dirty="0"/>
          </a:p>
        </p:txBody>
      </p:sp>
      <p:sp>
        <p:nvSpPr>
          <p:cNvPr id="13" name="TextBox 12">
            <a:extLst>
              <a:ext uri="{FF2B5EF4-FFF2-40B4-BE49-F238E27FC236}">
                <a16:creationId xmlns:a16="http://schemas.microsoft.com/office/drawing/2014/main" id="{4CABC655-948B-5059-534D-722B7A4217DC}"/>
              </a:ext>
            </a:extLst>
          </p:cNvPr>
          <p:cNvSpPr txBox="1"/>
          <p:nvPr/>
        </p:nvSpPr>
        <p:spPr>
          <a:xfrm>
            <a:off x="9422674" y="4463596"/>
            <a:ext cx="197576" cy="215444"/>
          </a:xfrm>
          <a:prstGeom prst="rect">
            <a:avLst/>
          </a:prstGeom>
          <a:solidFill>
            <a:schemeClr val="bg1"/>
          </a:solidFill>
        </p:spPr>
        <p:txBody>
          <a:bodyPr wrap="square" rtlCol="0">
            <a:spAutoFit/>
          </a:bodyPr>
          <a:lstStyle/>
          <a:p>
            <a:r>
              <a:rPr lang="en-US" sz="800" dirty="0"/>
              <a:t>1</a:t>
            </a:r>
            <a:endParaRPr lang="en-GB" sz="800" dirty="0"/>
          </a:p>
        </p:txBody>
      </p:sp>
      <p:sp>
        <p:nvSpPr>
          <p:cNvPr id="16" name="TextBox 15">
            <a:extLst>
              <a:ext uri="{FF2B5EF4-FFF2-40B4-BE49-F238E27FC236}">
                <a16:creationId xmlns:a16="http://schemas.microsoft.com/office/drawing/2014/main" id="{691591AB-4D74-68A4-A5DD-72C17DC3752B}"/>
              </a:ext>
            </a:extLst>
          </p:cNvPr>
          <p:cNvSpPr txBox="1"/>
          <p:nvPr/>
        </p:nvSpPr>
        <p:spPr>
          <a:xfrm>
            <a:off x="9428661" y="1356517"/>
            <a:ext cx="197576" cy="215444"/>
          </a:xfrm>
          <a:prstGeom prst="rect">
            <a:avLst/>
          </a:prstGeom>
          <a:solidFill>
            <a:schemeClr val="bg1"/>
          </a:solidFill>
        </p:spPr>
        <p:txBody>
          <a:bodyPr wrap="square" rtlCol="0">
            <a:spAutoFit/>
          </a:bodyPr>
          <a:lstStyle/>
          <a:p>
            <a:r>
              <a:rPr lang="en-US" sz="800" dirty="0"/>
              <a:t>3</a:t>
            </a:r>
            <a:endParaRPr lang="en-GB" sz="800" dirty="0"/>
          </a:p>
        </p:txBody>
      </p:sp>
      <p:sp>
        <p:nvSpPr>
          <p:cNvPr id="18" name="TextBox 17">
            <a:extLst>
              <a:ext uri="{FF2B5EF4-FFF2-40B4-BE49-F238E27FC236}">
                <a16:creationId xmlns:a16="http://schemas.microsoft.com/office/drawing/2014/main" id="{53079D45-8050-A5A6-D474-FF67D851E9F9}"/>
              </a:ext>
            </a:extLst>
          </p:cNvPr>
          <p:cNvSpPr txBox="1"/>
          <p:nvPr/>
        </p:nvSpPr>
        <p:spPr>
          <a:xfrm>
            <a:off x="9422674" y="2107278"/>
            <a:ext cx="197576" cy="215444"/>
          </a:xfrm>
          <a:prstGeom prst="rect">
            <a:avLst/>
          </a:prstGeom>
          <a:solidFill>
            <a:schemeClr val="bg1"/>
          </a:solidFill>
        </p:spPr>
        <p:txBody>
          <a:bodyPr wrap="square" rtlCol="0">
            <a:spAutoFit/>
          </a:bodyPr>
          <a:lstStyle/>
          <a:p>
            <a:r>
              <a:rPr lang="en-US" sz="800" dirty="0"/>
              <a:t>1</a:t>
            </a:r>
            <a:endParaRPr lang="en-GB" sz="800" dirty="0"/>
          </a:p>
        </p:txBody>
      </p:sp>
      <p:sp>
        <p:nvSpPr>
          <p:cNvPr id="19" name="TextBox 18">
            <a:extLst>
              <a:ext uri="{FF2B5EF4-FFF2-40B4-BE49-F238E27FC236}">
                <a16:creationId xmlns:a16="http://schemas.microsoft.com/office/drawing/2014/main" id="{36C68026-436C-F4D1-FC76-0015B643C06D}"/>
              </a:ext>
            </a:extLst>
          </p:cNvPr>
          <p:cNvSpPr txBox="1"/>
          <p:nvPr/>
        </p:nvSpPr>
        <p:spPr>
          <a:xfrm>
            <a:off x="3391987" y="4772297"/>
            <a:ext cx="4794069" cy="923330"/>
          </a:xfrm>
          <a:prstGeom prst="rect">
            <a:avLst/>
          </a:prstGeom>
          <a:noFill/>
        </p:spPr>
        <p:txBody>
          <a:bodyPr wrap="square" rtlCol="0">
            <a:spAutoFit/>
          </a:bodyPr>
          <a:lstStyle/>
          <a:p>
            <a:r>
              <a:rPr lang="en-US" dirty="0"/>
              <a:t>Trees to be planted in first available planting season following approval of the Tree Planting Scheme</a:t>
            </a:r>
            <a:endParaRPr lang="en-GB" dirty="0"/>
          </a:p>
        </p:txBody>
      </p:sp>
      <p:sp>
        <p:nvSpPr>
          <p:cNvPr id="21" name="Rectangle 20">
            <a:extLst>
              <a:ext uri="{FF2B5EF4-FFF2-40B4-BE49-F238E27FC236}">
                <a16:creationId xmlns:a16="http://schemas.microsoft.com/office/drawing/2014/main" id="{8054DF92-A025-FA43-0308-32FFE841F9E0}"/>
              </a:ext>
            </a:extLst>
          </p:cNvPr>
          <p:cNvSpPr/>
          <p:nvPr/>
        </p:nvSpPr>
        <p:spPr>
          <a:xfrm>
            <a:off x="4210595" y="1724297"/>
            <a:ext cx="1014548" cy="113211"/>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843C5201-D106-DC07-8A56-DA9F144BB5B9}"/>
              </a:ext>
            </a:extLst>
          </p:cNvPr>
          <p:cNvSpPr/>
          <p:nvPr/>
        </p:nvSpPr>
        <p:spPr>
          <a:xfrm>
            <a:off x="4802777" y="2832174"/>
            <a:ext cx="844731" cy="113211"/>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a:extLst>
              <a:ext uri="{FF2B5EF4-FFF2-40B4-BE49-F238E27FC236}">
                <a16:creationId xmlns:a16="http://schemas.microsoft.com/office/drawing/2014/main" id="{D1753B41-8366-C445-97EB-7A383546A6AC}"/>
              </a:ext>
            </a:extLst>
          </p:cNvPr>
          <p:cNvSpPr txBox="1"/>
          <p:nvPr/>
        </p:nvSpPr>
        <p:spPr>
          <a:xfrm>
            <a:off x="6901543" y="2724452"/>
            <a:ext cx="197576" cy="215444"/>
          </a:xfrm>
          <a:prstGeom prst="rect">
            <a:avLst/>
          </a:prstGeom>
          <a:solidFill>
            <a:schemeClr val="bg1"/>
          </a:solidFill>
        </p:spPr>
        <p:txBody>
          <a:bodyPr wrap="square" rtlCol="0">
            <a:spAutoFit/>
          </a:bodyPr>
          <a:lstStyle/>
          <a:p>
            <a:r>
              <a:rPr lang="en-US" sz="800" dirty="0"/>
              <a:t>1</a:t>
            </a:r>
            <a:endParaRPr lang="en-GB" sz="800" dirty="0"/>
          </a:p>
        </p:txBody>
      </p:sp>
      <p:sp>
        <p:nvSpPr>
          <p:cNvPr id="27" name="TextBox 26">
            <a:extLst>
              <a:ext uri="{FF2B5EF4-FFF2-40B4-BE49-F238E27FC236}">
                <a16:creationId xmlns:a16="http://schemas.microsoft.com/office/drawing/2014/main" id="{91F0423B-F232-50E4-385E-C3850FFCE67E}"/>
              </a:ext>
            </a:extLst>
          </p:cNvPr>
          <p:cNvSpPr txBox="1"/>
          <p:nvPr/>
        </p:nvSpPr>
        <p:spPr>
          <a:xfrm>
            <a:off x="6868071" y="1622064"/>
            <a:ext cx="197576" cy="215444"/>
          </a:xfrm>
          <a:prstGeom prst="rect">
            <a:avLst/>
          </a:prstGeom>
          <a:solidFill>
            <a:schemeClr val="bg1"/>
          </a:solidFill>
        </p:spPr>
        <p:txBody>
          <a:bodyPr wrap="square" rtlCol="0">
            <a:spAutoFit/>
          </a:bodyPr>
          <a:lstStyle/>
          <a:p>
            <a:r>
              <a:rPr lang="en-US" sz="800" dirty="0"/>
              <a:t>1</a:t>
            </a:r>
            <a:endParaRPr lang="en-GB" sz="800" dirty="0"/>
          </a:p>
        </p:txBody>
      </p:sp>
    </p:spTree>
    <p:extLst>
      <p:ext uri="{BB962C8B-B14F-4D97-AF65-F5344CB8AC3E}">
        <p14:creationId xmlns:p14="http://schemas.microsoft.com/office/powerpoint/2010/main" val="582677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D0024-9554-9BAD-F547-4B0BF15836DB}"/>
              </a:ext>
            </a:extLst>
          </p:cNvPr>
          <p:cNvSpPr>
            <a:spLocks noGrp="1"/>
          </p:cNvSpPr>
          <p:nvPr>
            <p:ph type="title"/>
          </p:nvPr>
        </p:nvSpPr>
        <p:spPr>
          <a:xfrm>
            <a:off x="463096" y="27992"/>
            <a:ext cx="5505450" cy="1325563"/>
          </a:xfrm>
        </p:spPr>
        <p:txBody>
          <a:bodyPr/>
          <a:lstStyle/>
          <a:p>
            <a:r>
              <a:rPr lang="en-GB" dirty="0"/>
              <a:t>Planting methodology</a:t>
            </a:r>
          </a:p>
        </p:txBody>
      </p:sp>
      <p:sp>
        <p:nvSpPr>
          <p:cNvPr id="5" name="TextBox 4">
            <a:extLst>
              <a:ext uri="{FF2B5EF4-FFF2-40B4-BE49-F238E27FC236}">
                <a16:creationId xmlns:a16="http://schemas.microsoft.com/office/drawing/2014/main" id="{E54D9697-A110-6577-B81A-54BB06E06CA1}"/>
              </a:ext>
            </a:extLst>
          </p:cNvPr>
          <p:cNvSpPr txBox="1"/>
          <p:nvPr/>
        </p:nvSpPr>
        <p:spPr>
          <a:xfrm>
            <a:off x="463096" y="891706"/>
            <a:ext cx="11656572" cy="369332"/>
          </a:xfrm>
          <a:prstGeom prst="rect">
            <a:avLst/>
          </a:prstGeom>
          <a:noFill/>
        </p:spPr>
        <p:txBody>
          <a:bodyPr wrap="square" rtlCol="0">
            <a:spAutoFit/>
          </a:bodyPr>
          <a:lstStyle/>
          <a:p>
            <a:r>
              <a:rPr lang="en-GB" sz="1800" dirty="0">
                <a:effectLst/>
                <a:latin typeface="Calibri" panose="020F0502020204030204" pitchFamily="34" charset="0"/>
                <a:ea typeface="Calibri" panose="020F0502020204030204" pitchFamily="34" charset="0"/>
              </a:rPr>
              <a:t>Methodology suitable for 6-18 to 20-25 standard root-balled, containerised or container-grown</a:t>
            </a:r>
            <a:r>
              <a:rPr lang="en-GB" sz="1800" dirty="0">
                <a:solidFill>
                  <a:srgbClr val="0070C0"/>
                </a:solidFill>
                <a:effectLst/>
                <a:latin typeface="Calibri" panose="020F0502020204030204" pitchFamily="34" charset="0"/>
                <a:ea typeface="Calibri" panose="020F0502020204030204" pitchFamily="34" charset="0"/>
              </a:rPr>
              <a:t>. </a:t>
            </a:r>
            <a:endParaRPr lang="en-GB" sz="1800" dirty="0">
              <a:solidFill>
                <a:srgbClr val="0070C0"/>
              </a:solidFill>
              <a:latin typeface="Calibri" panose="020F0502020204030204" pitchFamily="34" charset="0"/>
              <a:ea typeface="Calibri" panose="020F0502020204030204" pitchFamily="34" charset="0"/>
            </a:endParaRPr>
          </a:p>
        </p:txBody>
      </p:sp>
      <p:sp>
        <p:nvSpPr>
          <p:cNvPr id="7" name="Content Placeholder 6">
            <a:extLst>
              <a:ext uri="{FF2B5EF4-FFF2-40B4-BE49-F238E27FC236}">
                <a16:creationId xmlns:a16="http://schemas.microsoft.com/office/drawing/2014/main" id="{268FFC9F-A307-0C4A-5BE7-EEB808B643C0}"/>
              </a:ext>
            </a:extLst>
          </p:cNvPr>
          <p:cNvSpPr>
            <a:spLocks noGrp="1"/>
          </p:cNvSpPr>
          <p:nvPr>
            <p:ph idx="1"/>
          </p:nvPr>
        </p:nvSpPr>
        <p:spPr>
          <a:xfrm>
            <a:off x="572729" y="1261038"/>
            <a:ext cx="10515600" cy="5219983"/>
          </a:xfrm>
        </p:spPr>
        <p:txBody>
          <a:bodyPr>
            <a:normAutofit lnSpcReduction="10000"/>
          </a:bodyPr>
          <a:lstStyle/>
          <a:p>
            <a:r>
              <a:rPr lang="en-US" sz="1000" dirty="0">
                <a:solidFill>
                  <a:srgbClr val="FF0000"/>
                </a:solidFill>
                <a:latin typeface="Arial" panose="020B0604020202020204" pitchFamily="34" charset="0"/>
                <a:cs typeface="Arial" panose="020B0604020202020204" pitchFamily="34" charset="0"/>
              </a:rPr>
              <a:t>Service searches have already been done by HCC. The attached utility maps indicate the location of utilities</a:t>
            </a:r>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If </a:t>
            </a:r>
            <a:r>
              <a:rPr lang="en-US" sz="1000" dirty="0">
                <a:solidFill>
                  <a:srgbClr val="FF0000"/>
                </a:solidFill>
                <a:latin typeface="Arial" panose="020B0604020202020204" pitchFamily="34" charset="0"/>
                <a:cs typeface="Arial" panose="020B0604020202020204" pitchFamily="34" charset="0"/>
              </a:rPr>
              <a:t>unidentified</a:t>
            </a:r>
            <a:r>
              <a:rPr lang="en-US" sz="1000" dirty="0">
                <a:latin typeface="Arial" panose="020B0604020202020204" pitchFamily="34" charset="0"/>
                <a:cs typeface="Arial" panose="020B0604020202020204" pitchFamily="34" charset="0"/>
              </a:rPr>
              <a:t> services are found within the vicinity of the proposed tree</a:t>
            </a:r>
            <a:r>
              <a:rPr lang="en-US" sz="1000" dirty="0">
                <a:solidFill>
                  <a:srgbClr val="FF0000"/>
                </a:solidFill>
                <a:latin typeface="Arial" panose="020B0604020202020204" pitchFamily="34" charset="0"/>
                <a:cs typeface="Arial" panose="020B0604020202020204" pitchFamily="34" charset="0"/>
              </a:rPr>
              <a:t> during the tree planting works</a:t>
            </a:r>
            <a:r>
              <a:rPr lang="en-US" sz="1000" strike="sngStrike" dirty="0">
                <a:solidFill>
                  <a:srgbClr val="FF0000"/>
                </a:solidFill>
                <a:latin typeface="Arial" panose="020B0604020202020204" pitchFamily="34" charset="0"/>
                <a:cs typeface="Arial" panose="020B0604020202020204" pitchFamily="34" charset="0"/>
              </a:rPr>
              <a:t>, t</a:t>
            </a:r>
            <a:r>
              <a:rPr lang="en-US" sz="1000" dirty="0">
                <a:solidFill>
                  <a:srgbClr val="FF0000"/>
                </a:solidFill>
                <a:latin typeface="Arial" panose="020B0604020202020204" pitchFamily="34" charset="0"/>
                <a:cs typeface="Arial" panose="020B0604020202020204" pitchFamily="34" charset="0"/>
              </a:rPr>
              <a:t>ree planting will be carried out to the reserved locations. </a:t>
            </a:r>
            <a:endParaRPr lang="en-US" sz="1000" dirty="0">
              <a:latin typeface="Arial" panose="020B0604020202020204" pitchFamily="34" charset="0"/>
              <a:cs typeface="Arial" panose="020B0604020202020204" pitchFamily="34" charset="0"/>
            </a:endParaRPr>
          </a:p>
          <a:p>
            <a:pPr marL="0" indent="0">
              <a:buNone/>
            </a:pPr>
            <a:r>
              <a:rPr lang="en-GB" sz="1000" u="sng" dirty="0">
                <a:latin typeface="Arial" panose="020B0604020202020204" pitchFamily="34" charset="0"/>
                <a:cs typeface="Arial" panose="020B0604020202020204" pitchFamily="34" charset="0"/>
              </a:rPr>
              <a:t>Tree planting guidelines</a:t>
            </a:r>
          </a:p>
          <a:p>
            <a:r>
              <a:rPr lang="en-US" sz="1000" dirty="0">
                <a:latin typeface="Arial" panose="020B0604020202020204" pitchFamily="34" charset="0"/>
                <a:cs typeface="Arial" panose="020B0604020202020204" pitchFamily="34" charset="0"/>
              </a:rPr>
              <a:t>Tree pits will be prepared in accordance with </a:t>
            </a:r>
            <a:r>
              <a:rPr lang="en-GB" sz="1000" dirty="0">
                <a:latin typeface="Arial" panose="020B0604020202020204" pitchFamily="34" charset="0"/>
                <a:cs typeface="Arial" panose="020B0604020202020204" pitchFamily="34" charset="0"/>
              </a:rPr>
              <a:t>RBC’s standard tree pit details</a:t>
            </a:r>
          </a:p>
          <a:p>
            <a:r>
              <a:rPr lang="en-US" sz="1000" dirty="0">
                <a:latin typeface="Arial" panose="020B0604020202020204" pitchFamily="34" charset="0"/>
                <a:cs typeface="Arial" panose="020B0604020202020204" pitchFamily="34" charset="0"/>
              </a:rPr>
              <a:t>Trees are proposed to be planted into areas of soft landscape. The general treatment of areas around newly planted trees should allow for adequate infiltration of water and free gas exchange, reduction of water evaporation and the retention of an open soil structure to encourage root growth.</a:t>
            </a:r>
          </a:p>
          <a:p>
            <a:r>
              <a:rPr lang="en-US" sz="1000" dirty="0">
                <a:latin typeface="Arial" panose="020B0604020202020204" pitchFamily="34" charset="0"/>
                <a:cs typeface="Arial" panose="020B0604020202020204" pitchFamily="34" charset="0"/>
              </a:rPr>
              <a:t>Trees are to be planted using a suitable above ground staking system, in line with </a:t>
            </a:r>
            <a:r>
              <a:rPr lang="en-GB" sz="1000" dirty="0">
                <a:latin typeface="Arial" panose="020B0604020202020204" pitchFamily="34" charset="0"/>
                <a:cs typeface="Arial" panose="020B0604020202020204" pitchFamily="34" charset="0"/>
              </a:rPr>
              <a:t>RBC’s standard tree pit details.</a:t>
            </a:r>
          </a:p>
          <a:p>
            <a:r>
              <a:rPr lang="x-none" sz="1000" kern="100" dirty="0">
                <a:latin typeface="Arial" panose="020B0604020202020204" pitchFamily="34" charset="0"/>
                <a:ea typeface="Aptos" panose="020B0004020202020204" pitchFamily="34" charset="0"/>
                <a:cs typeface="Arial" panose="020B0604020202020204" pitchFamily="34" charset="0"/>
              </a:rPr>
              <a:t>Root barriers to be used where necessary when, </a:t>
            </a:r>
            <a:r>
              <a:rPr lang="en-GB" sz="1000" kern="100" dirty="0">
                <a:latin typeface="Arial" panose="020B0604020202020204" pitchFamily="34" charset="0"/>
                <a:ea typeface="Aptos" panose="020B0004020202020204" pitchFamily="34" charset="0"/>
                <a:cs typeface="Arial" panose="020B0604020202020204" pitchFamily="34" charset="0"/>
              </a:rPr>
              <a:t>within </a:t>
            </a:r>
            <a:r>
              <a:rPr lang="x-none" sz="1000" kern="100" dirty="0">
                <a:latin typeface="Arial" panose="020B0604020202020204" pitchFamily="34" charset="0"/>
                <a:ea typeface="Aptos" panose="020B0004020202020204" pitchFamily="34" charset="0"/>
                <a:cs typeface="Arial" panose="020B0604020202020204" pitchFamily="34" charset="0"/>
              </a:rPr>
              <a:t>hard landscape</a:t>
            </a:r>
            <a:r>
              <a:rPr lang="en-US" sz="1000" kern="100" dirty="0">
                <a:latin typeface="Arial" panose="020B0604020202020204" pitchFamily="34" charset="0"/>
                <a:ea typeface="Aptos" panose="020B0004020202020204" pitchFamily="34" charset="0"/>
                <a:cs typeface="Arial" panose="020B0604020202020204" pitchFamily="34" charset="0"/>
              </a:rPr>
              <a:t> </a:t>
            </a:r>
            <a:r>
              <a:rPr lang="x-none" sz="1000" kern="100" dirty="0">
                <a:latin typeface="Arial" panose="020B0604020202020204" pitchFamily="34" charset="0"/>
                <a:ea typeface="Aptos" panose="020B0004020202020204" pitchFamily="34" charset="0"/>
                <a:cs typeface="Arial" panose="020B0604020202020204" pitchFamily="34" charset="0"/>
              </a:rPr>
              <a:t>(paths, walls etc). Root barriers are not to be used when planting in</a:t>
            </a:r>
            <a:r>
              <a:rPr lang="en-US" sz="1000" kern="100" dirty="0">
                <a:latin typeface="Arial" panose="020B0604020202020204" pitchFamily="34" charset="0"/>
                <a:ea typeface="Aptos" panose="020B0004020202020204" pitchFamily="34" charset="0"/>
                <a:cs typeface="Arial" panose="020B0604020202020204" pitchFamily="34" charset="0"/>
              </a:rPr>
              <a:t> </a:t>
            </a:r>
            <a:r>
              <a:rPr lang="x-none" sz="1000" kern="100" dirty="0">
                <a:latin typeface="Arial" panose="020B0604020202020204" pitchFamily="34" charset="0"/>
                <a:ea typeface="Aptos" panose="020B0004020202020204" pitchFamily="34" charset="0"/>
                <a:cs typeface="Arial" panose="020B0604020202020204" pitchFamily="34" charset="0"/>
              </a:rPr>
              <a:t>soft landscape areas and unaffected by buildings or hard landscape.</a:t>
            </a:r>
            <a:endParaRPr lang="en-US" sz="1000" kern="100" dirty="0">
              <a:latin typeface="Arial" panose="020B0604020202020204" pitchFamily="34" charset="0"/>
              <a:ea typeface="Aptos" panose="020B0004020202020204" pitchFamily="34" charset="0"/>
              <a:cs typeface="Arial" panose="020B0604020202020204" pitchFamily="34" charset="0"/>
            </a:endParaRPr>
          </a:p>
          <a:p>
            <a:r>
              <a:rPr lang="x-none" sz="1000" kern="100" dirty="0">
                <a:latin typeface="Arial" panose="020B0604020202020204" pitchFamily="34" charset="0"/>
                <a:ea typeface="Aptos" panose="020B0004020202020204" pitchFamily="34" charset="0"/>
                <a:cs typeface="Arial" panose="020B0604020202020204" pitchFamily="34" charset="0"/>
              </a:rPr>
              <a:t>Tree pits include the use of </a:t>
            </a:r>
            <a:r>
              <a:rPr lang="en-GB" sz="1000" kern="100" dirty="0">
                <a:solidFill>
                  <a:srgbClr val="FF0000"/>
                </a:solidFill>
                <a:latin typeface="Arial" panose="020B0604020202020204" pitchFamily="34" charset="0"/>
                <a:ea typeface="Aptos" panose="020B0004020202020204" pitchFamily="34" charset="0"/>
                <a:cs typeface="Arial" panose="020B0604020202020204" pitchFamily="34" charset="0"/>
              </a:rPr>
              <a:t>watering</a:t>
            </a:r>
            <a:r>
              <a:rPr lang="x-none" sz="1000" kern="100" dirty="0">
                <a:latin typeface="Arial" panose="020B0604020202020204" pitchFamily="34" charset="0"/>
                <a:ea typeface="Aptos" panose="020B0004020202020204" pitchFamily="34" charset="0"/>
                <a:cs typeface="Arial" panose="020B0604020202020204" pitchFamily="34" charset="0"/>
              </a:rPr>
              <a:t> bags for irrigation.</a:t>
            </a:r>
            <a:r>
              <a:rPr lang="en-US" sz="1000" kern="100" dirty="0">
                <a:latin typeface="Arial" panose="020B0604020202020204" pitchFamily="34" charset="0"/>
                <a:ea typeface="Aptos" panose="020B0004020202020204" pitchFamily="34" charset="0"/>
                <a:cs typeface="Arial" panose="020B0604020202020204" pitchFamily="34" charset="0"/>
              </a:rPr>
              <a:t> </a:t>
            </a:r>
          </a:p>
          <a:p>
            <a:r>
              <a:rPr lang="x-none" sz="1000" kern="100" dirty="0">
                <a:latin typeface="Arial" panose="020B0604020202020204" pitchFamily="34" charset="0"/>
                <a:ea typeface="Aptos" panose="020B0004020202020204" pitchFamily="34" charset="0"/>
                <a:cs typeface="Arial" panose="020B0604020202020204" pitchFamily="34" charset="0"/>
              </a:rPr>
              <a:t>Trees will be planted with an area of </a:t>
            </a:r>
            <a:r>
              <a:rPr lang="en-GB" sz="1000" kern="100" dirty="0">
                <a:latin typeface="Arial" panose="020B0604020202020204" pitchFamily="34" charset="0"/>
                <a:ea typeface="Aptos" panose="020B0004020202020204" pitchFamily="34" charset="0"/>
                <a:cs typeface="Arial" panose="020B0604020202020204" pitchFamily="34" charset="0"/>
              </a:rPr>
              <a:t>wood chip application </a:t>
            </a:r>
            <a:r>
              <a:rPr lang="x-none" sz="1000" kern="100" dirty="0">
                <a:latin typeface="Arial" panose="020B0604020202020204" pitchFamily="34" charset="0"/>
                <a:ea typeface="Aptos" panose="020B0004020202020204" pitchFamily="34" charset="0"/>
                <a:cs typeface="Arial" panose="020B0604020202020204" pitchFamily="34" charset="0"/>
              </a:rPr>
              <a:t>around the stem, to a radius of at least 500mm</a:t>
            </a:r>
            <a:r>
              <a:rPr lang="en-GB" sz="1000" kern="100" dirty="0">
                <a:latin typeface="Arial" panose="020B0604020202020204" pitchFamily="34" charset="0"/>
                <a:ea typeface="Aptos" panose="020B0004020202020204" pitchFamily="34" charset="0"/>
                <a:cs typeface="Arial" panose="020B0604020202020204" pitchFamily="34" charset="0"/>
              </a:rPr>
              <a:t> (Subject to the sufficient space availability. The amount of wood chip application will be adjusted when no sufficient space for wood chip application of 500mm) </a:t>
            </a:r>
            <a:r>
              <a:rPr lang="x-none" sz="1000" kern="100" dirty="0">
                <a:latin typeface="Arial" panose="020B0604020202020204" pitchFamily="34" charset="0"/>
                <a:ea typeface="Aptos" panose="020B0004020202020204" pitchFamily="34" charset="0"/>
                <a:cs typeface="Arial" panose="020B0604020202020204" pitchFamily="34" charset="0"/>
              </a:rPr>
              <a:t>. This </a:t>
            </a:r>
            <a:r>
              <a:rPr lang="en-GB" sz="1000" kern="100" dirty="0">
                <a:latin typeface="Arial" panose="020B0604020202020204" pitchFamily="34" charset="0"/>
                <a:ea typeface="Aptos" panose="020B0004020202020204" pitchFamily="34" charset="0"/>
                <a:cs typeface="Arial" panose="020B0604020202020204" pitchFamily="34" charset="0"/>
              </a:rPr>
              <a:t>woodchip </a:t>
            </a:r>
            <a:r>
              <a:rPr lang="x-none" sz="1000" kern="100" dirty="0">
                <a:latin typeface="Arial" panose="020B0604020202020204" pitchFamily="34" charset="0"/>
                <a:ea typeface="Aptos" panose="020B0004020202020204" pitchFamily="34" charset="0"/>
                <a:cs typeface="Arial" panose="020B0604020202020204" pitchFamily="34" charset="0"/>
              </a:rPr>
              <a:t> will inhibit weed or grass growth which might otherwise compete with</a:t>
            </a:r>
            <a:r>
              <a:rPr lang="en-GB" sz="1000" kern="100" dirty="0">
                <a:latin typeface="Arial" panose="020B0604020202020204" pitchFamily="34" charset="0"/>
                <a:ea typeface="Aptos" panose="020B0004020202020204" pitchFamily="34" charset="0"/>
                <a:cs typeface="Arial" panose="020B0604020202020204" pitchFamily="34" charset="0"/>
              </a:rPr>
              <a:t> </a:t>
            </a:r>
            <a:r>
              <a:rPr lang="x-none" sz="1000" kern="100" dirty="0">
                <a:latin typeface="Arial" panose="020B0604020202020204" pitchFamily="34" charset="0"/>
                <a:ea typeface="Aptos" panose="020B0004020202020204" pitchFamily="34" charset="0"/>
                <a:cs typeface="Arial" panose="020B0604020202020204" pitchFamily="34" charset="0"/>
              </a:rPr>
              <a:t>young root growth by intercepting available water supply.</a:t>
            </a:r>
            <a:endParaRPr lang="en-GB" sz="1000" kern="100" dirty="0">
              <a:latin typeface="Arial" panose="020B0604020202020204" pitchFamily="34" charset="0"/>
              <a:ea typeface="Aptos" panose="020B0004020202020204" pitchFamily="34" charset="0"/>
              <a:cs typeface="Arial" panose="020B0604020202020204" pitchFamily="34" charset="0"/>
            </a:endParaRPr>
          </a:p>
          <a:p>
            <a:r>
              <a:rPr lang="x-none" sz="1000" kern="100" dirty="0">
                <a:latin typeface="Arial" panose="020B0604020202020204" pitchFamily="34" charset="0"/>
                <a:ea typeface="Aptos" panose="020B0004020202020204" pitchFamily="34" charset="0"/>
                <a:cs typeface="Arial" panose="020B0604020202020204" pitchFamily="34" charset="0"/>
              </a:rPr>
              <a:t>Trees will be planted </a:t>
            </a:r>
            <a:r>
              <a:rPr lang="en-GB" sz="1000" kern="100" dirty="0">
                <a:latin typeface="Arial" panose="020B0604020202020204" pitchFamily="34" charset="0"/>
                <a:ea typeface="Aptos" panose="020B0004020202020204" pitchFamily="34" charset="0"/>
                <a:cs typeface="Arial" panose="020B0604020202020204" pitchFamily="34" charset="0"/>
              </a:rPr>
              <a:t>with Heavy standard stock size of </a:t>
            </a:r>
            <a:r>
              <a:rPr lang="x-none" sz="1000" kern="100" dirty="0">
                <a:latin typeface="Arial" panose="020B0604020202020204" pitchFamily="34" charset="0"/>
                <a:ea typeface="Aptos" panose="020B0004020202020204" pitchFamily="34" charset="0"/>
                <a:cs typeface="Arial" panose="020B0604020202020204" pitchFamily="34" charset="0"/>
              </a:rPr>
              <a:t>12-14cm girth</a:t>
            </a:r>
            <a:r>
              <a:rPr lang="en-GB" sz="1000" kern="100" dirty="0">
                <a:latin typeface="Arial" panose="020B0604020202020204" pitchFamily="34" charset="0"/>
                <a:ea typeface="Aptos" panose="020B0004020202020204" pitchFamily="34" charset="0"/>
                <a:cs typeface="Arial" panose="020B0604020202020204" pitchFamily="34" charset="0"/>
              </a:rPr>
              <a:t> based on BS3936. </a:t>
            </a:r>
          </a:p>
          <a:p>
            <a:r>
              <a:rPr lang="x-none" sz="1000" kern="100" dirty="0">
                <a:latin typeface="Arial" panose="020B0604020202020204" pitchFamily="34" charset="0"/>
                <a:ea typeface="Aptos" panose="020B0004020202020204" pitchFamily="34" charset="0"/>
                <a:cs typeface="Arial" panose="020B0604020202020204" pitchFamily="34" charset="0"/>
              </a:rPr>
              <a:t> Trees of this size are usually too big for</a:t>
            </a:r>
            <a:r>
              <a:rPr lang="en-US" sz="1000" kern="100" dirty="0">
                <a:latin typeface="Arial" panose="020B0604020202020204" pitchFamily="34" charset="0"/>
                <a:ea typeface="Aptos" panose="020B0004020202020204" pitchFamily="34" charset="0"/>
                <a:cs typeface="Arial" panose="020B0604020202020204" pitchFamily="34" charset="0"/>
              </a:rPr>
              <a:t> </a:t>
            </a:r>
            <a:r>
              <a:rPr lang="x-none" sz="1000" kern="100" dirty="0">
                <a:latin typeface="Arial" panose="020B0604020202020204" pitchFamily="34" charset="0"/>
                <a:ea typeface="Aptos" panose="020B0004020202020204" pitchFamily="34" charset="0"/>
                <a:cs typeface="Arial" panose="020B0604020202020204" pitchFamily="34" charset="0"/>
              </a:rPr>
              <a:t>people to vandalise and have a much better chance of surviving (larger trees can suffer</a:t>
            </a:r>
            <a:r>
              <a:rPr lang="en-US" sz="1000" kern="100" dirty="0">
                <a:latin typeface="Arial" panose="020B0604020202020204" pitchFamily="34" charset="0"/>
                <a:ea typeface="Aptos" panose="020B0004020202020204" pitchFamily="34" charset="0"/>
                <a:cs typeface="Arial" panose="020B0604020202020204" pitchFamily="34" charset="0"/>
              </a:rPr>
              <a:t> </a:t>
            </a:r>
            <a:r>
              <a:rPr lang="x-none" sz="1000" kern="100" dirty="0">
                <a:latin typeface="Arial" panose="020B0604020202020204" pitchFamily="34" charset="0"/>
                <a:ea typeface="Aptos" panose="020B0004020202020204" pitchFamily="34" charset="0"/>
                <a:cs typeface="Arial" panose="020B0604020202020204" pitchFamily="34" charset="0"/>
              </a:rPr>
              <a:t>from shock and can take longer to establish).</a:t>
            </a:r>
            <a:endParaRPr lang="en-US" sz="1000" kern="100" dirty="0">
              <a:latin typeface="Arial" panose="020B0604020202020204" pitchFamily="34" charset="0"/>
              <a:ea typeface="Aptos" panose="020B0004020202020204" pitchFamily="34" charset="0"/>
              <a:cs typeface="Arial" panose="020B0604020202020204" pitchFamily="34" charset="0"/>
            </a:endParaRPr>
          </a:p>
          <a:p>
            <a:pPr marL="0" indent="0">
              <a:buNone/>
            </a:pPr>
            <a:r>
              <a:rPr lang="en-GB" sz="1000" u="sng" dirty="0">
                <a:latin typeface="Arial" panose="020B0604020202020204" pitchFamily="34" charset="0"/>
                <a:cs typeface="Arial" panose="020B0604020202020204" pitchFamily="34" charset="0"/>
              </a:rPr>
              <a:t>Maintenance</a:t>
            </a:r>
          </a:p>
          <a:p>
            <a:r>
              <a:rPr lang="en-US" sz="1000" dirty="0">
                <a:latin typeface="Arial" panose="020B0604020202020204" pitchFamily="34" charset="0"/>
                <a:cs typeface="Arial" panose="020B0604020202020204" pitchFamily="34" charset="0"/>
              </a:rPr>
              <a:t>In line with Biodiversity Net Gain policy, RBC will be required to maintain the trees for a period of 30 years. However, as with all landscape features, maintenance is required in perpetuity and any future maintenance beyond the 30 year period will be on-going through RBC’s landscape maintenance teams.</a:t>
            </a:r>
          </a:p>
          <a:p>
            <a:r>
              <a:rPr lang="en-US" sz="1000" dirty="0">
                <a:latin typeface="Arial" panose="020B0604020202020204" pitchFamily="34" charset="0"/>
                <a:cs typeface="Arial" panose="020B0604020202020204" pitchFamily="34" charset="0"/>
              </a:rPr>
              <a:t>Regular maintenance of newly planted trees is of particular importance for at least three years during the critical post-planting period.</a:t>
            </a:r>
          </a:p>
          <a:p>
            <a:r>
              <a:rPr lang="en-GB" sz="1000" dirty="0">
                <a:latin typeface="Arial" panose="020B0604020202020204" pitchFamily="34" charset="0"/>
                <a:cs typeface="Arial" panose="020B0604020202020204" pitchFamily="34" charset="0"/>
              </a:rPr>
              <a:t>Maintenance operations would normally </a:t>
            </a:r>
            <a:r>
              <a:rPr lang="en-US" sz="1000" dirty="0">
                <a:latin typeface="Arial" panose="020B0604020202020204" pitchFamily="34" charset="0"/>
                <a:cs typeface="Arial" panose="020B0604020202020204" pitchFamily="34" charset="0"/>
              </a:rPr>
              <a:t>include weed control and watering as necessary, inspection and adjustment of support systems and monitoring of growth.</a:t>
            </a:r>
          </a:p>
          <a:p>
            <a:r>
              <a:rPr lang="en-US" sz="1000" dirty="0">
                <a:latin typeface="Arial" panose="020B0604020202020204" pitchFamily="34" charset="0"/>
                <a:cs typeface="Arial" panose="020B0604020202020204" pitchFamily="34" charset="0"/>
              </a:rPr>
              <a:t>Formative pruning might also be required to achieve desired effects or to provide for </a:t>
            </a:r>
            <a:r>
              <a:rPr lang="en-GB" sz="1000" dirty="0">
                <a:latin typeface="Arial" panose="020B0604020202020204" pitchFamily="34" charset="0"/>
                <a:cs typeface="Arial" panose="020B0604020202020204" pitchFamily="34" charset="0"/>
              </a:rPr>
              <a:t>access or clearance.</a:t>
            </a:r>
          </a:p>
          <a:p>
            <a:r>
              <a:rPr lang="en-US" sz="1000" dirty="0">
                <a:latin typeface="Arial" panose="020B0604020202020204" pitchFamily="34" charset="0"/>
                <a:cs typeface="Arial" panose="020B0604020202020204" pitchFamily="34" charset="0"/>
              </a:rPr>
              <a:t>Care should also be taken to avoid the risk of damage to the stems of young trees from future strumming or mowing operations.</a:t>
            </a:r>
          </a:p>
          <a:p>
            <a:r>
              <a:rPr lang="en-US" sz="1000" dirty="0">
                <a:latin typeface="Arial" panose="020B0604020202020204" pitchFamily="34" charset="0"/>
                <a:cs typeface="Arial" panose="020B0604020202020204" pitchFamily="34" charset="0"/>
              </a:rPr>
              <a:t>Defects that become apparent during the maintenance period should be addressed by </a:t>
            </a:r>
            <a:r>
              <a:rPr lang="en-GB" sz="1000" dirty="0">
                <a:latin typeface="Arial" panose="020B0604020202020204" pitchFamily="34" charset="0"/>
                <a:cs typeface="Arial" panose="020B0604020202020204" pitchFamily="34" charset="0"/>
              </a:rPr>
              <a:t>appropriate remedial works (including </a:t>
            </a:r>
            <a:r>
              <a:rPr lang="en-US" sz="1000" dirty="0">
                <a:latin typeface="Arial" panose="020B0604020202020204" pitchFamily="34" charset="0"/>
                <a:cs typeface="Arial" panose="020B0604020202020204" pitchFamily="34" charset="0"/>
              </a:rPr>
              <a:t>replacement planting where necessary) as advised by a competent person.</a:t>
            </a:r>
            <a:endParaRPr lang="en-GB" sz="1000" kern="100" dirty="0">
              <a:latin typeface="Arial" panose="020B0604020202020204" pitchFamily="34" charset="0"/>
              <a:ea typeface="Aptos" panose="020B00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97408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6A9DC-2759-001E-67B1-3D67D7F99DAA}"/>
            </a:ext>
          </a:extLst>
        </p:cNvPr>
        <p:cNvGrpSpPr/>
        <p:nvPr/>
      </p:nvGrpSpPr>
      <p:grpSpPr>
        <a:xfrm>
          <a:off x="0" y="0"/>
          <a:ext cx="0" cy="0"/>
          <a:chOff x="0" y="0"/>
          <a:chExt cx="0" cy="0"/>
        </a:xfrm>
      </p:grpSpPr>
      <p:pic>
        <p:nvPicPr>
          <p:cNvPr id="38" name="Picture 37">
            <a:extLst>
              <a:ext uri="{FF2B5EF4-FFF2-40B4-BE49-F238E27FC236}">
                <a16:creationId xmlns:a16="http://schemas.microsoft.com/office/drawing/2014/main" id="{A8C91570-8853-C1CB-7003-99930683E1D9}"/>
              </a:ext>
            </a:extLst>
          </p:cNvPr>
          <p:cNvPicPr>
            <a:picLocks noChangeAspect="1"/>
          </p:cNvPicPr>
          <p:nvPr/>
        </p:nvPicPr>
        <p:blipFill>
          <a:blip r:embed="rId2"/>
          <a:stretch>
            <a:fillRect/>
          </a:stretch>
        </p:blipFill>
        <p:spPr>
          <a:xfrm>
            <a:off x="761399" y="118586"/>
            <a:ext cx="8611802" cy="6830378"/>
          </a:xfrm>
          <a:prstGeom prst="rect">
            <a:avLst/>
          </a:prstGeom>
        </p:spPr>
      </p:pic>
      <p:pic>
        <p:nvPicPr>
          <p:cNvPr id="18" name="Picture 17">
            <a:extLst>
              <a:ext uri="{FF2B5EF4-FFF2-40B4-BE49-F238E27FC236}">
                <a16:creationId xmlns:a16="http://schemas.microsoft.com/office/drawing/2014/main" id="{C28F62BE-C28F-1695-0B3F-35DFA406CCD6}"/>
              </a:ext>
            </a:extLst>
          </p:cNvPr>
          <p:cNvPicPr>
            <a:picLocks noChangeAspect="1"/>
          </p:cNvPicPr>
          <p:nvPr/>
        </p:nvPicPr>
        <p:blipFill>
          <a:blip r:embed="rId3">
            <a:alphaModFix amt="50000"/>
          </a:blip>
          <a:stretch>
            <a:fillRect/>
          </a:stretch>
        </p:blipFill>
        <p:spPr>
          <a:xfrm>
            <a:off x="540497" y="-855345"/>
            <a:ext cx="9583915" cy="9983707"/>
          </a:xfrm>
          <a:prstGeom prst="rect">
            <a:avLst/>
          </a:prstGeom>
        </p:spPr>
      </p:pic>
    </p:spTree>
    <p:extLst>
      <p:ext uri="{BB962C8B-B14F-4D97-AF65-F5344CB8AC3E}">
        <p14:creationId xmlns:p14="http://schemas.microsoft.com/office/powerpoint/2010/main" val="2698657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CC01B68-7652-A732-D457-C3E7BC105F1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58813" y="160946"/>
            <a:ext cx="6274373" cy="6536108"/>
          </a:xfrm>
          <a:prstGeom prst="rect">
            <a:avLst/>
          </a:prstGeom>
        </p:spPr>
      </p:pic>
    </p:spTree>
    <p:extLst>
      <p:ext uri="{BB962C8B-B14F-4D97-AF65-F5344CB8AC3E}">
        <p14:creationId xmlns:p14="http://schemas.microsoft.com/office/powerpoint/2010/main" val="414855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BFF800-D325-F069-8719-94E09A862BDB}"/>
              </a:ext>
            </a:extLst>
          </p:cNvPr>
          <p:cNvPicPr>
            <a:picLocks noChangeAspect="1"/>
          </p:cNvPicPr>
          <p:nvPr/>
        </p:nvPicPr>
        <p:blipFill>
          <a:blip r:embed="rId2"/>
          <a:stretch>
            <a:fillRect/>
          </a:stretch>
        </p:blipFill>
        <p:spPr>
          <a:xfrm>
            <a:off x="89649" y="151942"/>
            <a:ext cx="12012701" cy="6554115"/>
          </a:xfrm>
          <a:prstGeom prst="rect">
            <a:avLst/>
          </a:prstGeom>
        </p:spPr>
      </p:pic>
    </p:spTree>
    <p:extLst>
      <p:ext uri="{BB962C8B-B14F-4D97-AF65-F5344CB8AC3E}">
        <p14:creationId xmlns:p14="http://schemas.microsoft.com/office/powerpoint/2010/main" val="24218152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D6EBD-94D9-28FA-6604-ED5CACF36081}"/>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E7656546-7D1E-FE1F-E8CF-ED4CB0F8CB84}"/>
              </a:ext>
            </a:extLst>
          </p:cNvPr>
          <p:cNvGrpSpPr/>
          <p:nvPr/>
        </p:nvGrpSpPr>
        <p:grpSpPr>
          <a:xfrm>
            <a:off x="215438" y="416708"/>
            <a:ext cx="11761123" cy="6024583"/>
            <a:chOff x="1" y="0"/>
            <a:chExt cx="12210661" cy="6254857"/>
          </a:xfrm>
        </p:grpSpPr>
        <p:pic>
          <p:nvPicPr>
            <p:cNvPr id="5" name="Picture 4">
              <a:extLst>
                <a:ext uri="{FF2B5EF4-FFF2-40B4-BE49-F238E27FC236}">
                  <a16:creationId xmlns:a16="http://schemas.microsoft.com/office/drawing/2014/main" id="{F974D207-E6CB-9010-FAF9-CEED2C80FA5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9332"/>
              <a:ext cx="6252688" cy="6245525"/>
            </a:xfrm>
            <a:prstGeom prst="rect">
              <a:avLst/>
            </a:prstGeom>
          </p:spPr>
        </p:pic>
        <p:pic>
          <p:nvPicPr>
            <p:cNvPr id="3" name="Picture 2">
              <a:extLst>
                <a:ext uri="{FF2B5EF4-FFF2-40B4-BE49-F238E27FC236}">
                  <a16:creationId xmlns:a16="http://schemas.microsoft.com/office/drawing/2014/main" id="{407A4B8E-27AA-A6A5-8C3D-1EE063551578}"/>
                </a:ext>
              </a:extLst>
            </p:cNvPr>
            <p:cNvPicPr>
              <a:picLocks noChangeAspect="1"/>
            </p:cNvPicPr>
            <p:nvPr/>
          </p:nvPicPr>
          <p:blipFill>
            <a:blip r:embed="rId3" cstate="email">
              <a:alphaModFix/>
              <a:extLst>
                <a:ext uri="{28A0092B-C50C-407E-A947-70E740481C1C}">
                  <a14:useLocalDpi xmlns:a14="http://schemas.microsoft.com/office/drawing/2010/main"/>
                </a:ext>
              </a:extLst>
            </a:blip>
            <a:stretch>
              <a:fillRect/>
            </a:stretch>
          </p:blipFill>
          <p:spPr>
            <a:xfrm>
              <a:off x="5965137" y="0"/>
              <a:ext cx="6245525" cy="6245525"/>
            </a:xfrm>
            <a:prstGeom prst="rect">
              <a:avLst/>
            </a:prstGeom>
          </p:spPr>
        </p:pic>
      </p:grpSp>
    </p:spTree>
    <p:extLst>
      <p:ext uri="{BB962C8B-B14F-4D97-AF65-F5344CB8AC3E}">
        <p14:creationId xmlns:p14="http://schemas.microsoft.com/office/powerpoint/2010/main" val="10173939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25488-CC6C-D1FD-1257-226153809D7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8E80CCC-53EE-EB3F-5AFB-B3295A775F4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12072" y="253012"/>
            <a:ext cx="6367855" cy="6351976"/>
          </a:xfrm>
          <a:prstGeom prst="rect">
            <a:avLst/>
          </a:prstGeom>
        </p:spPr>
      </p:pic>
    </p:spTree>
    <p:extLst>
      <p:ext uri="{BB962C8B-B14F-4D97-AF65-F5344CB8AC3E}">
        <p14:creationId xmlns:p14="http://schemas.microsoft.com/office/powerpoint/2010/main" val="10581070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5E788C-EE9D-5494-C626-22D03F7E1962}"/>
              </a:ext>
            </a:extLst>
          </p:cNvPr>
          <p:cNvPicPr>
            <a:picLocks noChangeAspect="1"/>
          </p:cNvPicPr>
          <p:nvPr/>
        </p:nvPicPr>
        <p:blipFill>
          <a:blip r:embed="rId2"/>
          <a:stretch>
            <a:fillRect/>
          </a:stretch>
        </p:blipFill>
        <p:spPr>
          <a:xfrm>
            <a:off x="3109495" y="118600"/>
            <a:ext cx="5973009" cy="6620799"/>
          </a:xfrm>
          <a:prstGeom prst="rect">
            <a:avLst/>
          </a:prstGeom>
        </p:spPr>
      </p:pic>
    </p:spTree>
    <p:extLst>
      <p:ext uri="{BB962C8B-B14F-4D97-AF65-F5344CB8AC3E}">
        <p14:creationId xmlns:p14="http://schemas.microsoft.com/office/powerpoint/2010/main" val="5318974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3ae9871-c675-49c8-b065-c43ef4a831d9" xsi:nil="true"/>
    <_dlc_DocId xmlns="03ae9871-c675-49c8-b065-c43ef4a831d9">VWSSMKQSQN5F-2098696710-39639</_dlc_DocId>
    <_dlc_DocIdUrl xmlns="03ae9871-c675-49c8-b065-c43ef4a831d9">
      <Url>https://shrimplin.sharepoint.com/sites/Jobs/_layouts/15/DocIdRedir.aspx?ID=VWSSMKQSQN5F-2098696710-39639</Url>
      <Description>VWSSMKQSQN5F-2098696710-39639</Description>
    </_dlc_DocIdUrl>
    <lcf76f155ced4ddcb4097134ff3c332f xmlns="d4d7bad8-4742-4b34-842a-abde6098f56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EB1CED17ACE5641AB9D477D650C6D9F" ma:contentTypeVersion="15" ma:contentTypeDescription="Create a new document." ma:contentTypeScope="" ma:versionID="d9a4167186cc352a77cfa79e9a174ba0">
  <xsd:schema xmlns:xsd="http://www.w3.org/2001/XMLSchema" xmlns:xs="http://www.w3.org/2001/XMLSchema" xmlns:p="http://schemas.microsoft.com/office/2006/metadata/properties" xmlns:ns2="03ae9871-c675-49c8-b065-c43ef4a831d9" xmlns:ns3="d4d7bad8-4742-4b34-842a-abde6098f561" targetNamespace="http://schemas.microsoft.com/office/2006/metadata/properties" ma:root="true" ma:fieldsID="e88c076b46eb3e518f24e155f6639bc1" ns2:_="" ns3:_="">
    <xsd:import namespace="03ae9871-c675-49c8-b065-c43ef4a831d9"/>
    <xsd:import namespace="d4d7bad8-4742-4b34-842a-abde6098f561"/>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ae9871-c675-49c8-b065-c43ef4a831d9"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bf122e6-6079-4ba9-ba85-0cb1468b049d}" ma:internalName="TaxCatchAll" ma:showField="CatchAllData" ma:web="03ae9871-c675-49c8-b065-c43ef4a831d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4d7bad8-4742-4b34-842a-abde6098f561"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b139485-7216-46aa-9212-147eb8334929" ma:termSetId="09814cd3-568e-fe90-9814-8d621ff8fb84" ma:anchorId="fba54fb3-c3e1-fe81-a776-ca4b69148c4d" ma:open="true" ma:isKeyword="false">
      <xsd:complexType>
        <xsd:sequence>
          <xsd:element ref="pc:Terms" minOccurs="0" maxOccurs="1"/>
        </xsd:sequence>
      </xsd:complexType>
    </xsd:element>
    <xsd:element name="MediaServiceLocation" ma:index="24" nillable="true" ma:displayName="Location" ma:indexed="true" ma:internalName="MediaServiceLocation" ma:readOnly="true">
      <xsd:simpleType>
        <xsd:restriction base="dms:Text"/>
      </xsd:simpleType>
    </xsd:element>
    <xsd:element name="MediaServiceOCR" ma:index="25"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21277700-2210-4B94-B8C2-5EB3A13442EC}">
  <ds:schemaRefs>
    <ds:schemaRef ds:uri="http://schemas.microsoft.com/sharepoint/v3/contenttype/forms"/>
  </ds:schemaRefs>
</ds:datastoreItem>
</file>

<file path=customXml/itemProps2.xml><?xml version="1.0" encoding="utf-8"?>
<ds:datastoreItem xmlns:ds="http://schemas.openxmlformats.org/officeDocument/2006/customXml" ds:itemID="{93B8AA4B-CAEA-4D33-9A00-6811FAB84004}">
  <ds:schemaRefs>
    <ds:schemaRef ds:uri="http://schemas.openxmlformats.org/package/2006/metadata/core-properties"/>
    <ds:schemaRef ds:uri="http://www.w3.org/XML/1998/namespace"/>
    <ds:schemaRef ds:uri="c5dbf80e-f509-45f6-9fe5-406e3eefabbb"/>
    <ds:schemaRef ds:uri="http://schemas.microsoft.com/office/2006/metadata/properties"/>
    <ds:schemaRef ds:uri="http://purl.org/dc/dcmitype/"/>
    <ds:schemaRef ds:uri="http://purl.org/dc/terms/"/>
    <ds:schemaRef ds:uri="46ab97d2-546c-404b-9a23-b871597b1c78"/>
    <ds:schemaRef ds:uri="http://schemas.microsoft.com/office/2006/documentManagement/types"/>
    <ds:schemaRef ds:uri="http://purl.org/dc/elements/1.1/"/>
    <ds:schemaRef ds:uri="http://schemas.microsoft.com/office/infopath/2007/PartnerControls"/>
    <ds:schemaRef ds:uri="http://schemas.microsoft.com/sharepoint/v3"/>
    <ds:schemaRef ds:uri="03ae9871-c675-49c8-b065-c43ef4a831d9"/>
    <ds:schemaRef ds:uri="d4d7bad8-4742-4b34-842a-abde6098f561"/>
  </ds:schemaRefs>
</ds:datastoreItem>
</file>

<file path=customXml/itemProps3.xml><?xml version="1.0" encoding="utf-8"?>
<ds:datastoreItem xmlns:ds="http://schemas.openxmlformats.org/officeDocument/2006/customXml" ds:itemID="{7F1379BA-1C4A-4A1F-9B61-4C28B3A78B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ae9871-c675-49c8-b065-c43ef4a831d9"/>
    <ds:schemaRef ds:uri="d4d7bad8-4742-4b34-842a-abde6098f5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1304DC74-25AE-4417-A6CB-ED47EBFDABB2}">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0</TotalTime>
  <Words>1608</Words>
  <Application>Microsoft Office PowerPoint</Application>
  <PresentationFormat>Widescreen</PresentationFormat>
  <Paragraphs>197</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Arial,Bold</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Stock recommendations</vt:lpstr>
      <vt:lpstr>PowerPoint Presentation</vt:lpstr>
      <vt:lpstr>Planting methodology</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Mathews, Steve</dc:creator>
  <cp:lastModifiedBy>James Garside</cp:lastModifiedBy>
  <cp:revision>11</cp:revision>
  <dcterms:created xsi:type="dcterms:W3CDTF">2023-06-30T12:50:52Z</dcterms:created>
  <dcterms:modified xsi:type="dcterms:W3CDTF">2026-08-27T08:27:51Z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0x0101005EB1CED17ACE5641AB9D477D650C6D9F</vt:lpwstr>
  </property>
  <property fmtid="{D5CDD505-2E9C-101B-9397-08002B2CF9AE}" pid="3" name="_dlc_policyId">
    <vt:lpwstr>0x0101004E1B537BC2B2AD43A5AF5311D732D3AA|1208973698</vt:lpwstr>
  </property>
  <property fmtid="{D5CDD505-2E9C-101B-9397-08002B2CF9AE}" pid="4" name="ItemRetentionFormula">
    <vt:lpwstr>&lt;formula id="Microsoft.Office.RecordsManagement.PolicyFeatures.Expiration.Formula.BuiltIn"&gt;&lt;number&gt;2&lt;/number&gt;&lt;property&gt;Modified&lt;/property&gt;&lt;propertyId&gt;28cf69c5-fa48-462a-b5cd-27b6f9d2bd5f&lt;/propertyId&gt;&lt;period&gt;years&lt;/period&gt;&lt;/formula&gt;</vt:lpwstr>
  </property>
  <property fmtid="{D5CDD505-2E9C-101B-9397-08002B2CF9AE}" pid="5" name="Project">
    <vt:lpwstr/>
  </property>
  <property fmtid="{D5CDD505-2E9C-101B-9397-08002B2CF9AE}" pid="6" name="eeadced8a35a499eaa6ae428604d987c">
    <vt:lpwstr/>
  </property>
  <property fmtid="{D5CDD505-2E9C-101B-9397-08002B2CF9AE}" pid="7" name="MediaServiceImageTags">
    <vt:lpwstr/>
  </property>
  <property fmtid="{D5CDD505-2E9C-101B-9397-08002B2CF9AE}" pid="8" name="f93a4b5a27734f12b3a0ca25d6f61691">
    <vt:lpwstr/>
  </property>
  <property fmtid="{D5CDD505-2E9C-101B-9397-08002B2CF9AE}" pid="9" name="Property_x0020_Activity">
    <vt:lpwstr/>
  </property>
  <property fmtid="{D5CDD505-2E9C-101B-9397-08002B2CF9AE}" pid="10" name="Property">
    <vt:lpwstr/>
  </property>
  <property fmtid="{D5CDD505-2E9C-101B-9397-08002B2CF9AE}" pid="11" name="b45bd47e2db6438db2ef82ec61358ac4">
    <vt:lpwstr/>
  </property>
  <property fmtid="{D5CDD505-2E9C-101B-9397-08002B2CF9AE}" pid="12" name="Document Type">
    <vt:lpwstr/>
  </property>
  <property fmtid="{D5CDD505-2E9C-101B-9397-08002B2CF9AE}" pid="13" name="Property_x0020_Client">
    <vt:lpwstr/>
  </property>
  <property fmtid="{D5CDD505-2E9C-101B-9397-08002B2CF9AE}" pid="14" name="Financial_x0020_Year">
    <vt:lpwstr/>
  </property>
  <property fmtid="{D5CDD505-2E9C-101B-9397-08002B2CF9AE}" pid="15" name="lcf76f155ced4ddcb4097134ff3c332f">
    <vt:lpwstr/>
  </property>
  <property fmtid="{D5CDD505-2E9C-101B-9397-08002B2CF9AE}" pid="16" name="h2a57ac461534ac9b2a645eb5263cda9">
    <vt:lpwstr/>
  </property>
  <property fmtid="{D5CDD505-2E9C-101B-9397-08002B2CF9AE}" pid="17" name="Property Activity">
    <vt:lpwstr/>
  </property>
  <property fmtid="{D5CDD505-2E9C-101B-9397-08002B2CF9AE}" pid="18" name="Property Client">
    <vt:lpwstr/>
  </property>
  <property fmtid="{D5CDD505-2E9C-101B-9397-08002B2CF9AE}" pid="19" name="Financial Year">
    <vt:lpwstr/>
  </property>
  <property fmtid="{D5CDD505-2E9C-101B-9397-08002B2CF9AE}" pid="20" name="Document_x0020_Type">
    <vt:lpwstr/>
  </property>
  <property fmtid="{D5CDD505-2E9C-101B-9397-08002B2CF9AE}" pid="21" name="_dlc_DocIdItemGuid">
    <vt:lpwstr>f0df9728-743b-410a-801d-a59e7b38faa0</vt:lpwstr>
  </property>
</Properties>
</file>