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60" r:id="rId3"/>
    <p:sldId id="256" r:id="rId4"/>
    <p:sldId id="261" r:id="rId5"/>
    <p:sldId id="262" r:id="rId6"/>
    <p:sldId id="269" r:id="rId7"/>
    <p:sldId id="264" r:id="rId8"/>
    <p:sldId id="266" r:id="rId9"/>
  </p:sldIdLst>
  <p:sldSz cx="12192000" cy="6858000"/>
  <p:notesSz cx="7102475" cy="93884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7" autoAdjust="0"/>
    <p:restoredTop sz="94660"/>
  </p:normalViewPr>
  <p:slideViewPr>
    <p:cSldViewPr snapToGrid="0">
      <p:cViewPr>
        <p:scale>
          <a:sx n="68" d="100"/>
          <a:sy n="68" d="100"/>
        </p:scale>
        <p:origin x="600" y="3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A17A08-162C-4364-B5AA-BB2FDF2EC0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8B4CDDF-F661-4A3B-9EC0-7978CEBA3B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5FB867-8C9B-4AA3-85BE-9D464BD086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111A4-BF42-4148-97C3-1756681CC1C4}" type="datetimeFigureOut">
              <a:rPr lang="en-GB" smtClean="0"/>
              <a:t>24/06/2021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0193C6-8F57-4BF2-9472-14CF58D515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4E49A2-93C1-4EFF-AC41-A1BD772ABC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223902-7F95-4D80-A465-3A7BF90336B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31123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7470B8-2DB4-4318-AA83-16A80CEDC4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1683A7-1854-46AC-8D65-3C0C18EA3F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B3C173-014F-4BA3-B4B5-194DCB8D1E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111A4-BF42-4148-97C3-1756681CC1C4}" type="datetimeFigureOut">
              <a:rPr lang="en-GB" smtClean="0"/>
              <a:t>24/06/2021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DDC316-82DE-46E6-B399-B131D301FC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ADD416-B4CF-4339-99C6-BF5581745E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223902-7F95-4D80-A465-3A7BF90336B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60244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52D1E7-5A4B-4953-B4B5-77D772CF65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E87360-7F20-4533-A345-E615F32767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A06E49-F507-4583-B70F-26FAEDBF8D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111A4-BF42-4148-97C3-1756681CC1C4}" type="datetimeFigureOut">
              <a:rPr lang="en-GB" smtClean="0"/>
              <a:t>24/06/2021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30E1C4-C2A4-415A-9367-CAF7E6797F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98B168-5ADA-407E-A43A-945E28841B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223902-7F95-4D80-A465-3A7BF90336B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3220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94CE23-1662-4E6D-A333-3DE285C722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27379D-96A5-41F8-B852-812354106D0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E6138B7-040F-4E7A-B338-589C596FA7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EFFB77-68FE-4842-BEF8-8C210FC1CF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111A4-BF42-4148-97C3-1756681CC1C4}" type="datetimeFigureOut">
              <a:rPr lang="en-GB" smtClean="0"/>
              <a:t>24/06/2021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ED01EB-0035-48CB-9B23-9CF37F65D5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9D67297-51F2-40C0-B9F7-145CA09BE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223902-7F95-4D80-A465-3A7BF90336B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51245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B99BA-9E8E-4CDF-8C0C-E7DAAEB190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3BD1CA-B700-4A56-8FD9-A2ED9AD4C5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9306E42-CE0D-4C58-90D9-B745606AAF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0F19B62-A036-4B76-8114-CE180F5A56F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0F54E08-E686-496B-8864-EE10BFDA194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6F69AE5-592A-4C10-932D-DD95C2D5EA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111A4-BF42-4148-97C3-1756681CC1C4}" type="datetimeFigureOut">
              <a:rPr lang="en-GB" smtClean="0"/>
              <a:t>24/06/2021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A7ED2B8-A281-44E3-9C09-F331EC6336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1134005-0991-4EF8-AE66-56C90B1B7C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223902-7F95-4D80-A465-3A7BF90336B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01233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5525F9-2BE6-4A3E-9D9F-0885F7B012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9D0AB84-17FD-4AAF-BF3D-96380458D4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111A4-BF42-4148-97C3-1756681CC1C4}" type="datetimeFigureOut">
              <a:rPr lang="en-GB" smtClean="0"/>
              <a:t>24/06/2021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78B5836-00AC-4F70-B58F-7D1DFB3DCF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0ACAA2B-E6E3-4929-992D-52926A142B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223902-7F95-4D80-A465-3A7BF90336B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23373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4D33E13-003A-4F98-A1DB-7EB47A3252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111A4-BF42-4148-97C3-1756681CC1C4}" type="datetimeFigureOut">
              <a:rPr lang="en-GB" smtClean="0"/>
              <a:t>24/06/2021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B6EB4C3-A48F-4C18-AF94-00D3208756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DEE97F-9EEE-4FBB-8DE1-7A7C4A02A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223902-7F95-4D80-A465-3A7BF90336B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66961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C7651D-7356-4B69-BAEA-F99AA90412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830BDB-777D-4B18-9AB5-BD13274B35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4F0469-DBA5-44B7-A001-AB74A21121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CB4F14-229A-46E9-98F4-97DDDE6450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111A4-BF42-4148-97C3-1756681CC1C4}" type="datetimeFigureOut">
              <a:rPr lang="en-GB" smtClean="0"/>
              <a:t>24/06/2021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23ACDFC-3AAE-4D8C-B75D-34BC82797A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6E54F24-FD50-4B2E-9558-0A2EFF5D16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223902-7F95-4D80-A465-3A7BF90336B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66396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D6F147-D62E-4605-B525-81BF1AC3FF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F567689-8838-43BE-ADD0-39C9B5EFC8A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85569E-4E5F-49F2-B72C-E0BC5D17C8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B0E5E7-4180-4BB1-BC69-37E72BA5A7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111A4-BF42-4148-97C3-1756681CC1C4}" type="datetimeFigureOut">
              <a:rPr lang="en-GB" smtClean="0"/>
              <a:t>24/06/2021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B6E95BC-7E0B-4718-BC79-B1C41AFEA2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D3DDA1-86D4-426E-A743-1449C6AF3E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223902-7F95-4D80-A465-3A7BF90336B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86067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E3E447-3FCA-4DEF-9914-6A854E03B6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D6C5BDA-839F-4566-9EE8-13E853500C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D2B891-8937-493C-B01A-72A7C210C1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111A4-BF42-4148-97C3-1756681CC1C4}" type="datetimeFigureOut">
              <a:rPr lang="en-GB" smtClean="0"/>
              <a:t>24/06/2021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7B13B0-229B-480A-8448-E79E6B6AFE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6C0D9C-AAF5-44A9-8ECD-2538063A8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223902-7F95-4D80-A465-3A7BF90336B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52155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87DC322-25E3-402B-9997-AFC90BFA7A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B7ECE49-490E-40A7-8818-D2D02A06AE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44B239-6A78-4BE1-B80E-CCC2D9CF28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111A4-BF42-4148-97C3-1756681CC1C4}" type="datetimeFigureOut">
              <a:rPr lang="en-GB" smtClean="0"/>
              <a:t>24/06/2021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6C1FB2-33AB-4F1D-99F8-2ED7C8E50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9BC001-E411-4D29-BB61-E88DEB3F3D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223902-7F95-4D80-A465-3A7BF90336B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13745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078FCB6-2592-4249-90C6-A234AD143D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C01194-3F4D-4970-A2F3-2303DEA516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0B2400-F8F9-4C39-B0AC-9C8B4A22860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A111A4-BF42-4148-97C3-1756681CC1C4}" type="datetimeFigureOut">
              <a:rPr lang="en-GB" smtClean="0"/>
              <a:t>24/06/2021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CB1C7E-9805-49B6-BC6D-7328E1272C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4B39E0-0D49-4546-B980-F6E17A5C07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223902-7F95-4D80-A465-3A7BF90336B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16911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8.png"/><Relationship Id="rId7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BBFCB6-02DC-4877-84BB-E10A4DFAE4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51 Kendrick Road, Reading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12AE23-6B19-4264-95CA-17A48F408E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Planning Applications </a:t>
            </a:r>
          </a:p>
          <a:p>
            <a:pPr lvl="1"/>
            <a:r>
              <a:rPr lang="en-GB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181834 (approved);  </a:t>
            </a:r>
          </a:p>
          <a:p>
            <a:pPr lvl="1"/>
            <a:r>
              <a:rPr lang="en-GB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191751 (Approved) </a:t>
            </a:r>
          </a:p>
          <a:p>
            <a:pPr lvl="2"/>
            <a:r>
              <a:rPr lang="en-GB" dirty="0">
                <a:solidFill>
                  <a:schemeClr val="tx1">
                    <a:lumMod val="95000"/>
                    <a:lumOff val="5000"/>
                  </a:schemeClr>
                </a:solidFill>
              </a:rPr>
              <a:t>compared to </a:t>
            </a:r>
            <a:r>
              <a:rPr lang="en-GB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210686 (in progress)</a:t>
            </a:r>
          </a:p>
          <a:p>
            <a:endParaRPr lang="en-GB" b="1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lvl="1"/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183247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8F637EB-43FA-48B0-A153-CE9D8A2AFE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4105" y="1235759"/>
            <a:ext cx="9150201" cy="218380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E4FD7FD-88BB-47AF-95F2-5214A6C3063F}"/>
              </a:ext>
            </a:extLst>
          </p:cNvPr>
          <p:cNvSpPr txBox="1"/>
          <p:nvPr/>
        </p:nvSpPr>
        <p:spPr>
          <a:xfrm flipH="1">
            <a:off x="344543" y="233082"/>
            <a:ext cx="88831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Original street scene (bungalow in the </a:t>
            </a:r>
            <a:r>
              <a:rPr lang="en-GB" sz="2000" b="1" dirty="0" err="1"/>
              <a:t>center</a:t>
            </a:r>
            <a:r>
              <a:rPr lang="en-GB" sz="2000" b="1" dirty="0"/>
              <a:t>)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02E47FB-6E07-49E8-9AAC-1116EB9331FF}"/>
              </a:ext>
            </a:extLst>
          </p:cNvPr>
          <p:cNvSpPr txBox="1"/>
          <p:nvPr/>
        </p:nvSpPr>
        <p:spPr>
          <a:xfrm>
            <a:off x="424105" y="3749040"/>
            <a:ext cx="52959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Ground Floor outline of bungalow is not altered.</a:t>
            </a:r>
          </a:p>
          <a:p>
            <a:endParaRPr lang="en-GB" dirty="0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F8450528-4FE6-48A5-816B-C210F992E6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320" y="4141904"/>
            <a:ext cx="5858243" cy="19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98945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07CED0F1-AF19-477C-83E0-F14D0321D171}"/>
              </a:ext>
            </a:extLst>
          </p:cNvPr>
          <p:cNvGrpSpPr/>
          <p:nvPr/>
        </p:nvGrpSpPr>
        <p:grpSpPr>
          <a:xfrm>
            <a:off x="3018117" y="1896822"/>
            <a:ext cx="4404660" cy="2687125"/>
            <a:chOff x="3018116" y="629816"/>
            <a:chExt cx="5967109" cy="3547724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DC937708-BC2A-4073-80D5-15E9231481F0}"/>
                </a:ext>
              </a:extLst>
            </p:cNvPr>
            <p:cNvGrpSpPr/>
            <p:nvPr/>
          </p:nvGrpSpPr>
          <p:grpSpPr>
            <a:xfrm>
              <a:off x="3693833" y="1724572"/>
              <a:ext cx="5291392" cy="2452968"/>
              <a:chOff x="3693833" y="1724572"/>
              <a:chExt cx="5291392" cy="2452968"/>
            </a:xfrm>
          </p:grpSpPr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E17D3365-268F-47CB-80FB-B86B99DCB22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742316" y="1724572"/>
                <a:ext cx="5242909" cy="2452968"/>
              </a:xfrm>
              <a:prstGeom prst="rect">
                <a:avLst/>
              </a:prstGeom>
            </p:spPr>
          </p:pic>
          <p:pic>
            <p:nvPicPr>
              <p:cNvPr id="5" name="Picture 4">
                <a:extLst>
                  <a:ext uri="{FF2B5EF4-FFF2-40B4-BE49-F238E27FC236}">
                    <a16:creationId xmlns:a16="http://schemas.microsoft.com/office/drawing/2014/main" id="{3E4DEDE5-DEFC-49C4-A53B-32E8AA61E81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693833" y="2162827"/>
                <a:ext cx="3864363" cy="1841408"/>
              </a:xfrm>
              <a:prstGeom prst="rect">
                <a:avLst/>
              </a:prstGeom>
            </p:spPr>
          </p:pic>
        </p:grp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25B604E2-D90D-48CF-B278-EC4B847C899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018116" y="629816"/>
              <a:ext cx="4992532" cy="1533011"/>
            </a:xfrm>
            <a:prstGeom prst="rect">
              <a:avLst/>
            </a:prstGeom>
          </p:spPr>
        </p:pic>
      </p:grpSp>
      <p:pic>
        <p:nvPicPr>
          <p:cNvPr id="17" name="Picture 16">
            <a:extLst>
              <a:ext uri="{FF2B5EF4-FFF2-40B4-BE49-F238E27FC236}">
                <a16:creationId xmlns:a16="http://schemas.microsoft.com/office/drawing/2014/main" id="{636272D8-0839-4CC4-B28E-E73A39508D6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7368" y="5055789"/>
            <a:ext cx="9623785" cy="1502079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D83117F3-5E9F-422D-8E5B-496E56FDE45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99011" y="4351417"/>
            <a:ext cx="1152302" cy="362521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2300C03E-22C3-41CA-AB19-2945E129C14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302" y="915117"/>
            <a:ext cx="4456850" cy="1965521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22C14ED6-0F57-44B6-9A9A-F6A9C1966E11}"/>
              </a:ext>
            </a:extLst>
          </p:cNvPr>
          <p:cNvSpPr/>
          <p:nvPr/>
        </p:nvSpPr>
        <p:spPr>
          <a:xfrm>
            <a:off x="1394169" y="3493956"/>
            <a:ext cx="1677737" cy="113009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FDA8DE6-7E23-41D7-AC4C-CDD5F927C73C}"/>
              </a:ext>
            </a:extLst>
          </p:cNvPr>
          <p:cNvSpPr/>
          <p:nvPr/>
        </p:nvSpPr>
        <p:spPr>
          <a:xfrm>
            <a:off x="1087718" y="4135721"/>
            <a:ext cx="2211293" cy="47812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D5D4775F-31F1-4E92-811E-6BE5A76AB6E9}"/>
              </a:ext>
            </a:extLst>
          </p:cNvPr>
          <p:cNvCxnSpPr>
            <a:cxnSpLocks/>
            <a:stCxn id="23" idx="2"/>
            <a:endCxn id="23" idx="0"/>
          </p:cNvCxnSpPr>
          <p:nvPr/>
        </p:nvCxnSpPr>
        <p:spPr>
          <a:xfrm flipV="1">
            <a:off x="2233038" y="3493956"/>
            <a:ext cx="0" cy="113009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Picture 29">
            <a:extLst>
              <a:ext uri="{FF2B5EF4-FFF2-40B4-BE49-F238E27FC236}">
                <a16:creationId xmlns:a16="http://schemas.microsoft.com/office/drawing/2014/main" id="{A0E7A34D-4CB0-4D0F-8770-DA0550D34A3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08337" y="651852"/>
            <a:ext cx="3306416" cy="2059589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44A70225-EE47-44FE-A760-4082CC51E2E5}"/>
              </a:ext>
            </a:extLst>
          </p:cNvPr>
          <p:cNvSpPr txBox="1"/>
          <p:nvPr/>
        </p:nvSpPr>
        <p:spPr>
          <a:xfrm>
            <a:off x="9964445" y="5432613"/>
            <a:ext cx="19782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/>
              <a:t>Included to show the outline at the front.  Note: there is approx. 3m between 49 (on left) and 51 (bungalow)</a:t>
            </a:r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46DA7DE1-441C-490E-AD82-86A5FA954E3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15744" y="790997"/>
            <a:ext cx="2940236" cy="2196000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F7646474-5368-401A-92EA-10F20AAB325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687222" y="3001289"/>
            <a:ext cx="2804546" cy="1508063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BE4066A5-F19E-4DA0-BE46-9DD38B6D0238}"/>
              </a:ext>
            </a:extLst>
          </p:cNvPr>
          <p:cNvSpPr txBox="1"/>
          <p:nvPr/>
        </p:nvSpPr>
        <p:spPr>
          <a:xfrm>
            <a:off x="249343" y="187890"/>
            <a:ext cx="103827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Approved Planning Application 181834  (build in progress)</a:t>
            </a:r>
            <a:r>
              <a:rPr lang="en-GB" sz="11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GB" sz="1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(No 49, 51 and 53)</a:t>
            </a:r>
          </a:p>
          <a:p>
            <a:endParaRPr lang="en-GB" sz="20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9C6479FE-F977-4439-8D4B-3863A7B5136E}"/>
              </a:ext>
            </a:extLst>
          </p:cNvPr>
          <p:cNvSpPr txBox="1"/>
          <p:nvPr/>
        </p:nvSpPr>
        <p:spPr>
          <a:xfrm>
            <a:off x="1727200" y="548042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47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E1629E54-F936-4A3A-AD58-8F319A671CA3}"/>
              </a:ext>
            </a:extLst>
          </p:cNvPr>
          <p:cNvSpPr txBox="1"/>
          <p:nvPr/>
        </p:nvSpPr>
        <p:spPr>
          <a:xfrm>
            <a:off x="8267620" y="3058480"/>
            <a:ext cx="338268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/>
              <a:t>Left-hand side hip-to-gable and hip-to-gable above garage, shown in scale drawing not yet built in photo above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66C64287-D43D-450A-BD96-B3DBB53556B3}"/>
              </a:ext>
            </a:extLst>
          </p:cNvPr>
          <p:cNvSpPr/>
          <p:nvPr/>
        </p:nvSpPr>
        <p:spPr>
          <a:xfrm>
            <a:off x="1087718" y="3482594"/>
            <a:ext cx="2211293" cy="63876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BB9AD81F-1384-4078-88BD-BDCF21058E5D}"/>
              </a:ext>
            </a:extLst>
          </p:cNvPr>
          <p:cNvSpPr txBox="1"/>
          <p:nvPr/>
        </p:nvSpPr>
        <p:spPr>
          <a:xfrm>
            <a:off x="2498661" y="5533911"/>
            <a:ext cx="5194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49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5250C09F-3C95-4DF3-8B65-A610E8196B96}"/>
              </a:ext>
            </a:extLst>
          </p:cNvPr>
          <p:cNvSpPr txBox="1"/>
          <p:nvPr/>
        </p:nvSpPr>
        <p:spPr>
          <a:xfrm>
            <a:off x="7189694" y="5443787"/>
            <a:ext cx="5856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53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F94E3D29-938E-41DA-A0B7-0EA28D7D1DF7}"/>
              </a:ext>
            </a:extLst>
          </p:cNvPr>
          <p:cNvSpPr txBox="1"/>
          <p:nvPr/>
        </p:nvSpPr>
        <p:spPr>
          <a:xfrm>
            <a:off x="1625600" y="3677618"/>
            <a:ext cx="4850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47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C80808F5-92DE-4E14-99AC-EAFD8387A4F0}"/>
              </a:ext>
            </a:extLst>
          </p:cNvPr>
          <p:cNvSpPr txBox="1"/>
          <p:nvPr/>
        </p:nvSpPr>
        <p:spPr>
          <a:xfrm>
            <a:off x="2368002" y="3783106"/>
            <a:ext cx="4850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49</a:t>
            </a:r>
          </a:p>
        </p:txBody>
      </p:sp>
    </p:spTree>
    <p:extLst>
      <p:ext uri="{BB962C8B-B14F-4D97-AF65-F5344CB8AC3E}">
        <p14:creationId xmlns:p14="http://schemas.microsoft.com/office/powerpoint/2010/main" val="31882542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636272D8-0839-4CC4-B28E-E73A39508D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343" y="5104103"/>
            <a:ext cx="9623785" cy="1502079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2300C03E-22C3-41CA-AB19-2945E129C1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302" y="729864"/>
            <a:ext cx="4456850" cy="1965521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A371D20E-034A-4025-A939-53429E12FCA5}"/>
              </a:ext>
            </a:extLst>
          </p:cNvPr>
          <p:cNvGrpSpPr/>
          <p:nvPr/>
        </p:nvGrpSpPr>
        <p:grpSpPr>
          <a:xfrm>
            <a:off x="1033934" y="1901758"/>
            <a:ext cx="6388843" cy="2799178"/>
            <a:chOff x="1033934" y="1753397"/>
            <a:chExt cx="6388843" cy="2799178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07CED0F1-AF19-477C-83E0-F14D0321D171}"/>
                </a:ext>
              </a:extLst>
            </p:cNvPr>
            <p:cNvGrpSpPr/>
            <p:nvPr/>
          </p:nvGrpSpPr>
          <p:grpSpPr>
            <a:xfrm>
              <a:off x="3018117" y="1753397"/>
              <a:ext cx="4404660" cy="2687125"/>
              <a:chOff x="3018116" y="629816"/>
              <a:chExt cx="5967109" cy="3547724"/>
            </a:xfrm>
          </p:grpSpPr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DC937708-BC2A-4073-80D5-15E9231481F0}"/>
                  </a:ext>
                </a:extLst>
              </p:cNvPr>
              <p:cNvGrpSpPr/>
              <p:nvPr/>
            </p:nvGrpSpPr>
            <p:grpSpPr>
              <a:xfrm>
                <a:off x="3693833" y="1724572"/>
                <a:ext cx="5291392" cy="2452968"/>
                <a:chOff x="3693833" y="1724572"/>
                <a:chExt cx="5291392" cy="2452968"/>
              </a:xfrm>
            </p:grpSpPr>
            <p:pic>
              <p:nvPicPr>
                <p:cNvPr id="9" name="Picture 8">
                  <a:extLst>
                    <a:ext uri="{FF2B5EF4-FFF2-40B4-BE49-F238E27FC236}">
                      <a16:creationId xmlns:a16="http://schemas.microsoft.com/office/drawing/2014/main" id="{E17D3365-268F-47CB-80FB-B86B99DCB22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3742316" y="1724572"/>
                  <a:ext cx="5242909" cy="2452968"/>
                </a:xfrm>
                <a:prstGeom prst="rect">
                  <a:avLst/>
                </a:prstGeom>
              </p:spPr>
            </p:pic>
            <p:pic>
              <p:nvPicPr>
                <p:cNvPr id="5" name="Picture 4">
                  <a:extLst>
                    <a:ext uri="{FF2B5EF4-FFF2-40B4-BE49-F238E27FC236}">
                      <a16:creationId xmlns:a16="http://schemas.microsoft.com/office/drawing/2014/main" id="{3E4DEDE5-DEFC-49C4-A53B-32E8AA61E81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3693833" y="2162827"/>
                  <a:ext cx="3864363" cy="1841408"/>
                </a:xfrm>
                <a:prstGeom prst="rect">
                  <a:avLst/>
                </a:prstGeom>
              </p:spPr>
            </p:pic>
          </p:grpSp>
          <p:pic>
            <p:nvPicPr>
              <p:cNvPr id="11" name="Picture 10">
                <a:extLst>
                  <a:ext uri="{FF2B5EF4-FFF2-40B4-BE49-F238E27FC236}">
                    <a16:creationId xmlns:a16="http://schemas.microsoft.com/office/drawing/2014/main" id="{25B604E2-D90D-48CF-B278-EC4B847C899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018116" y="629816"/>
                <a:ext cx="4992532" cy="1533011"/>
              </a:xfrm>
              <a:prstGeom prst="rect">
                <a:avLst/>
              </a:prstGeom>
            </p:spPr>
          </p:pic>
        </p:grpSp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D83117F3-5E9F-422D-8E5B-496E56FDE45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167536" y="4190054"/>
              <a:ext cx="1152302" cy="362521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22C14ED6-0F57-44B6-9A9A-F6A9C1966E11}"/>
                </a:ext>
              </a:extLst>
            </p:cNvPr>
            <p:cNvSpPr/>
            <p:nvPr/>
          </p:nvSpPr>
          <p:spPr>
            <a:xfrm>
              <a:off x="1322457" y="3322382"/>
              <a:ext cx="1677737" cy="1130098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3FDA8DE6-7E23-41D7-AC4C-CDD5F927C73C}"/>
                </a:ext>
              </a:extLst>
            </p:cNvPr>
            <p:cNvSpPr/>
            <p:nvPr/>
          </p:nvSpPr>
          <p:spPr>
            <a:xfrm>
              <a:off x="1033934" y="3974358"/>
              <a:ext cx="2211293" cy="478122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D5D4775F-31F1-4E92-811E-6BE5A76AB6E9}"/>
              </a:ext>
            </a:extLst>
          </p:cNvPr>
          <p:cNvCxnSpPr>
            <a:cxnSpLocks/>
            <a:stCxn id="23" idx="2"/>
            <a:endCxn id="23" idx="0"/>
          </p:cNvCxnSpPr>
          <p:nvPr/>
        </p:nvCxnSpPr>
        <p:spPr>
          <a:xfrm flipV="1">
            <a:off x="2161326" y="3470743"/>
            <a:ext cx="0" cy="113009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Picture 29">
            <a:extLst>
              <a:ext uri="{FF2B5EF4-FFF2-40B4-BE49-F238E27FC236}">
                <a16:creationId xmlns:a16="http://schemas.microsoft.com/office/drawing/2014/main" id="{A0E7A34D-4CB0-4D0F-8770-DA0550D34A3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66712" y="682829"/>
            <a:ext cx="3306416" cy="2059589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44A70225-EE47-44FE-A760-4082CC51E2E5}"/>
              </a:ext>
            </a:extLst>
          </p:cNvPr>
          <p:cNvSpPr txBox="1"/>
          <p:nvPr/>
        </p:nvSpPr>
        <p:spPr>
          <a:xfrm>
            <a:off x="10082306" y="5163671"/>
            <a:ext cx="19782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Scale </a:t>
            </a:r>
            <a:r>
              <a:rPr lang="en-GB" dirty="0" err="1"/>
              <a:t>dra</a:t>
            </a:r>
            <a:endParaRPr lang="en-GB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9C2E2597-DEC2-4D7C-A869-DDCCD69631C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92834" y="462027"/>
            <a:ext cx="3024066" cy="2412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719ACF6-B3C1-4E74-80D6-6AC7D5D66215}"/>
              </a:ext>
            </a:extLst>
          </p:cNvPr>
          <p:cNvSpPr txBox="1"/>
          <p:nvPr/>
        </p:nvSpPr>
        <p:spPr>
          <a:xfrm>
            <a:off x="322729" y="280894"/>
            <a:ext cx="28346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Awaiting Approval </a:t>
            </a:r>
            <a:r>
              <a:rPr lang="en-GB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210686 </a:t>
            </a:r>
            <a:endParaRPr lang="en-GB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8661EAA-974D-47C9-A3B6-8087553AE697}"/>
              </a:ext>
            </a:extLst>
          </p:cNvPr>
          <p:cNvSpPr txBox="1"/>
          <p:nvPr/>
        </p:nvSpPr>
        <p:spPr>
          <a:xfrm>
            <a:off x="7548283" y="3209365"/>
            <a:ext cx="45344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In this design, the dormer is now central and  </a:t>
            </a:r>
          </a:p>
          <a:p>
            <a:r>
              <a:rPr lang="en-GB" dirty="0"/>
              <a:t>has an attractive roof and smaller window.  Additional story above garage.  </a:t>
            </a:r>
          </a:p>
          <a:p>
            <a:r>
              <a:rPr lang="en-GB" dirty="0"/>
              <a:t>Dormer at rear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B1951D0-34CC-4877-83DB-5C2C515373FE}"/>
              </a:ext>
            </a:extLst>
          </p:cNvPr>
          <p:cNvSpPr txBox="1"/>
          <p:nvPr/>
        </p:nvSpPr>
        <p:spPr>
          <a:xfrm>
            <a:off x="2318872" y="3550024"/>
            <a:ext cx="5856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49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F334E54-E7F7-4EF1-A1F3-B0071DB1CC3F}"/>
              </a:ext>
            </a:extLst>
          </p:cNvPr>
          <p:cNvSpPr txBox="1"/>
          <p:nvPr/>
        </p:nvSpPr>
        <p:spPr>
          <a:xfrm>
            <a:off x="1541929" y="3645647"/>
            <a:ext cx="5237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47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9A08DB1-AAAC-451F-AF52-EF59B9B5E75D}"/>
              </a:ext>
            </a:extLst>
          </p:cNvPr>
          <p:cNvSpPr/>
          <p:nvPr/>
        </p:nvSpPr>
        <p:spPr>
          <a:xfrm>
            <a:off x="1030695" y="3472038"/>
            <a:ext cx="2211293" cy="65487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68662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2BD7C5E2-F524-4AF5-A4CD-1ABAED19FF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471" y="1425521"/>
            <a:ext cx="5099687" cy="3656106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A2CC33EE-7767-4E59-914A-C74C807E87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8541" y="1542283"/>
            <a:ext cx="5749364" cy="1443389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2FFD274D-F44E-4319-A5E9-3D3A75E7FC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80846" y="3499221"/>
            <a:ext cx="5827059" cy="1521004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01A37337-4D8E-4313-BF05-CA8D02C8119D}"/>
              </a:ext>
            </a:extLst>
          </p:cNvPr>
          <p:cNvSpPr txBox="1"/>
          <p:nvPr/>
        </p:nvSpPr>
        <p:spPr>
          <a:xfrm>
            <a:off x="382471" y="5911324"/>
            <a:ext cx="39145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Approved Planning Application 181834 </a:t>
            </a:r>
            <a:endParaRPr lang="en-GB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2DABE7B-CBCF-4B07-B90C-946B494D7E5F}"/>
              </a:ext>
            </a:extLst>
          </p:cNvPr>
          <p:cNvSpPr txBox="1"/>
          <p:nvPr/>
        </p:nvSpPr>
        <p:spPr>
          <a:xfrm>
            <a:off x="5880846" y="591132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In Progress Planning Application </a:t>
            </a:r>
            <a:r>
              <a:rPr lang="en-GB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210686</a:t>
            </a:r>
            <a:r>
              <a:rPr lang="en-GB" sz="1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endParaRPr lang="en-GB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6AA661F-94C1-4A37-9BB7-0D3F088FF05C}"/>
              </a:ext>
            </a:extLst>
          </p:cNvPr>
          <p:cNvSpPr txBox="1"/>
          <p:nvPr/>
        </p:nvSpPr>
        <p:spPr>
          <a:xfrm>
            <a:off x="920375" y="530959"/>
            <a:ext cx="106142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chemeClr val="accent2"/>
                </a:solidFill>
              </a:rPr>
              <a:t>Approved (181834) vs In-Progress (210686) Planning Applications - elevations</a:t>
            </a:r>
          </a:p>
        </p:txBody>
      </p:sp>
    </p:spTree>
    <p:extLst>
      <p:ext uri="{BB962C8B-B14F-4D97-AF65-F5344CB8AC3E}">
        <p14:creationId xmlns:p14="http://schemas.microsoft.com/office/powerpoint/2010/main" val="26866847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A2CC33EE-7767-4E59-914A-C74C807E87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58541" y="1542283"/>
            <a:ext cx="5749364" cy="1443389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2FFD274D-F44E-4319-A5E9-3D3A75E7FC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0846" y="3499221"/>
            <a:ext cx="5827059" cy="1521004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01A37337-4D8E-4313-BF05-CA8D02C8119D}"/>
              </a:ext>
            </a:extLst>
          </p:cNvPr>
          <p:cNvSpPr txBox="1"/>
          <p:nvPr/>
        </p:nvSpPr>
        <p:spPr>
          <a:xfrm>
            <a:off x="382471" y="5911324"/>
            <a:ext cx="39145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Approved Planning Application 191751 </a:t>
            </a:r>
            <a:endParaRPr lang="en-GB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2DABE7B-CBCF-4B07-B90C-946B494D7E5F}"/>
              </a:ext>
            </a:extLst>
          </p:cNvPr>
          <p:cNvSpPr txBox="1"/>
          <p:nvPr/>
        </p:nvSpPr>
        <p:spPr>
          <a:xfrm>
            <a:off x="5880846" y="591132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In Progress Planning Application </a:t>
            </a:r>
            <a:r>
              <a:rPr lang="en-GB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210686</a:t>
            </a:r>
            <a:r>
              <a:rPr lang="en-GB" sz="1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endParaRPr lang="en-GB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6AA661F-94C1-4A37-9BB7-0D3F088FF05C}"/>
              </a:ext>
            </a:extLst>
          </p:cNvPr>
          <p:cNvSpPr txBox="1"/>
          <p:nvPr/>
        </p:nvSpPr>
        <p:spPr>
          <a:xfrm>
            <a:off x="761999" y="404236"/>
            <a:ext cx="106680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chemeClr val="accent2"/>
                </a:solidFill>
              </a:rPr>
              <a:t>Approved (191751) vs In-Progress Planning (210686) Applications - elevations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1A75827-4836-46B0-8A79-DB992CE2C8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0100" y="1507215"/>
            <a:ext cx="4976637" cy="171351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C2C9C12-0438-4918-B920-86B41D5ED9A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032" y="3344028"/>
            <a:ext cx="5462772" cy="175031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4876071-950C-4317-8F11-9B6F140F7FC7}"/>
              </a:ext>
            </a:extLst>
          </p:cNvPr>
          <p:cNvSpPr txBox="1"/>
          <p:nvPr/>
        </p:nvSpPr>
        <p:spPr>
          <a:xfrm>
            <a:off x="2928470" y="5329523"/>
            <a:ext cx="74347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Note: The new plan has an improved looking, centralised back dormer</a:t>
            </a:r>
          </a:p>
        </p:txBody>
      </p:sp>
    </p:spTree>
    <p:extLst>
      <p:ext uri="{BB962C8B-B14F-4D97-AF65-F5344CB8AC3E}">
        <p14:creationId xmlns:p14="http://schemas.microsoft.com/office/powerpoint/2010/main" val="25094623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>
            <a:extLst>
              <a:ext uri="{FF2B5EF4-FFF2-40B4-BE49-F238E27FC236}">
                <a16:creationId xmlns:a16="http://schemas.microsoft.com/office/drawing/2014/main" id="{01A37337-4D8E-4313-BF05-CA8D02C8119D}"/>
              </a:ext>
            </a:extLst>
          </p:cNvPr>
          <p:cNvSpPr txBox="1"/>
          <p:nvPr/>
        </p:nvSpPr>
        <p:spPr>
          <a:xfrm>
            <a:off x="430282" y="2753738"/>
            <a:ext cx="409390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Approved Planning Application 181834 </a:t>
            </a:r>
            <a:endParaRPr lang="en-GB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2DABE7B-CBCF-4B07-B90C-946B494D7E5F}"/>
              </a:ext>
            </a:extLst>
          </p:cNvPr>
          <p:cNvSpPr txBox="1"/>
          <p:nvPr/>
        </p:nvSpPr>
        <p:spPr>
          <a:xfrm>
            <a:off x="5546164" y="4578571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In Progress Planning Application </a:t>
            </a:r>
            <a:r>
              <a:rPr lang="en-GB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210686</a:t>
            </a:r>
            <a:r>
              <a:rPr lang="en-GB" sz="1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endParaRPr lang="en-GB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6AA661F-94C1-4A37-9BB7-0D3F088FF05C}"/>
              </a:ext>
            </a:extLst>
          </p:cNvPr>
          <p:cNvSpPr txBox="1"/>
          <p:nvPr/>
        </p:nvSpPr>
        <p:spPr>
          <a:xfrm>
            <a:off x="1093693" y="456674"/>
            <a:ext cx="78172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chemeClr val="accent2"/>
                </a:solidFill>
              </a:rPr>
              <a:t>Approved vs In-Progress Planning Applications (site plan)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D9EBD25-ECC7-4C4A-B2E3-78A1E424C7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4828" y="1506072"/>
            <a:ext cx="5877252" cy="261769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DC949E5-C5FB-4BB3-BBB1-646A0C69E9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5834" y="1506073"/>
            <a:ext cx="3024072" cy="124109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604E9FB-3702-47E4-88DA-DC1513626F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950" y="3897304"/>
            <a:ext cx="3055487" cy="117571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7FD720B-6A67-4296-B729-8F2BBEFE932D}"/>
              </a:ext>
            </a:extLst>
          </p:cNvPr>
          <p:cNvSpPr txBox="1"/>
          <p:nvPr/>
        </p:nvSpPr>
        <p:spPr>
          <a:xfrm>
            <a:off x="504998" y="5489871"/>
            <a:ext cx="39444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Approved Planning Application 191751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068436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4BDAC9-642F-4773-A264-8589E25445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Notes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E6FB82-0EBC-47A2-86E7-A0FC7A173E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No 49 elevation facing No 51 has obfuscated glass stair and bathroom windows and a kitchen window.</a:t>
            </a:r>
          </a:p>
          <a:p>
            <a:r>
              <a:rPr lang="en-GB" dirty="0"/>
              <a:t>On the new plan (210686) , the maximum height of the wall facing No.51 is a bit less than the approved plan (181834)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831161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2916</TotalTime>
  <Words>267</Words>
  <Application>Microsoft Office PowerPoint</Application>
  <PresentationFormat>Widescreen</PresentationFormat>
  <Paragraphs>39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51 Kendrick Road, Reading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Notes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Roger Quance</dc:creator>
  <cp:lastModifiedBy>Roger Quance</cp:lastModifiedBy>
  <cp:revision>45</cp:revision>
  <cp:lastPrinted>2021-06-22T09:33:53Z</cp:lastPrinted>
  <dcterms:created xsi:type="dcterms:W3CDTF">2021-06-22T08:54:53Z</dcterms:created>
  <dcterms:modified xsi:type="dcterms:W3CDTF">2021-06-24T09:34:46Z</dcterms:modified>
</cp:coreProperties>
</file>