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015"/>
    <a:srgbClr val="004876"/>
    <a:srgbClr val="2D2A30"/>
    <a:srgbClr val="615F63"/>
    <a:srgbClr val="F18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90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775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8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825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986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77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52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40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95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07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60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68244-C421-4116-A0F1-C1390C3C3186}" type="datetimeFigureOut">
              <a:rPr lang="en-GB" smtClean="0"/>
              <a:t>13/09/2023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1DEF-EBAF-47D6-8BE4-58D47A7B2A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47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field with a house in the background&#10;&#10;Description automatically generated">
            <a:extLst>
              <a:ext uri="{FF2B5EF4-FFF2-40B4-BE49-F238E27FC236}">
                <a16:creationId xmlns:a16="http://schemas.microsoft.com/office/drawing/2014/main" id="{D8AA7FE2-D095-6207-07D9-B12209EB39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92" y="3437095"/>
            <a:ext cx="3297555" cy="2473166"/>
          </a:xfrm>
          <a:prstGeom prst="rect">
            <a:avLst/>
          </a:prstGeom>
        </p:spPr>
      </p:pic>
      <p:pic>
        <p:nvPicPr>
          <p:cNvPr id="27" name="Picture 26" descr="A field of grass and trees&#10;&#10;Description automatically generated">
            <a:extLst>
              <a:ext uri="{FF2B5EF4-FFF2-40B4-BE49-F238E27FC236}">
                <a16:creationId xmlns:a16="http://schemas.microsoft.com/office/drawing/2014/main" id="{2DF2FB2F-5D13-F4BA-505C-E1F061850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13" y="3460380"/>
            <a:ext cx="3203152" cy="2402364"/>
          </a:xfrm>
          <a:prstGeom prst="rect">
            <a:avLst/>
          </a:prstGeom>
        </p:spPr>
      </p:pic>
      <p:pic>
        <p:nvPicPr>
          <p:cNvPr id="8" name="Picture 7" descr="A backyard with a fence and a patio&#10;&#10;Description automatically generated with medium confidence">
            <a:extLst>
              <a:ext uri="{FF2B5EF4-FFF2-40B4-BE49-F238E27FC236}">
                <a16:creationId xmlns:a16="http://schemas.microsoft.com/office/drawing/2014/main" id="{C926E7C7-03B1-3573-F3A5-167E36AB4A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29" y="385632"/>
            <a:ext cx="3297555" cy="2473166"/>
          </a:xfrm>
          <a:prstGeom prst="rect">
            <a:avLst/>
          </a:prstGeom>
        </p:spPr>
      </p:pic>
      <p:pic>
        <p:nvPicPr>
          <p:cNvPr id="6" name="Picture 5" descr="A grass patch in a yard&#10;&#10;Description automatically generated">
            <a:extLst>
              <a:ext uri="{FF2B5EF4-FFF2-40B4-BE49-F238E27FC236}">
                <a16:creationId xmlns:a16="http://schemas.microsoft.com/office/drawing/2014/main" id="{ADDE74FE-CF1E-64D9-B6A7-6F5CE33229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73" y="402884"/>
            <a:ext cx="3396465" cy="2547349"/>
          </a:xfrm>
          <a:prstGeom prst="rect">
            <a:avLst/>
          </a:prstGeom>
        </p:spPr>
      </p:pic>
      <p:sp>
        <p:nvSpPr>
          <p:cNvPr id="29" name="Right Triangle 28"/>
          <p:cNvSpPr/>
          <p:nvPr/>
        </p:nvSpPr>
        <p:spPr>
          <a:xfrm rot="16200000">
            <a:off x="7864645" y="2530643"/>
            <a:ext cx="2738388" cy="5916326"/>
          </a:xfrm>
          <a:prstGeom prst="rtTriangle">
            <a:avLst/>
          </a:prstGeom>
          <a:solidFill>
            <a:srgbClr val="004876"/>
          </a:solidFill>
          <a:ln>
            <a:solidFill>
              <a:srgbClr val="0048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7255922" y="5153464"/>
            <a:ext cx="4806175" cy="1566917"/>
            <a:chOff x="6447583" y="4185782"/>
            <a:chExt cx="5281291" cy="1293049"/>
          </a:xfrm>
        </p:grpSpPr>
        <p:sp>
          <p:nvSpPr>
            <p:cNvPr id="12" name="TextBox 11"/>
            <p:cNvSpPr txBox="1"/>
            <p:nvPr/>
          </p:nvSpPr>
          <p:spPr>
            <a:xfrm>
              <a:off x="8767377" y="4185782"/>
              <a:ext cx="2961497" cy="584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Brett  Property Lettings Ltd</a:t>
              </a:r>
            </a:p>
            <a:p>
              <a:pPr algn="r"/>
              <a:r>
                <a:rPr lang="en-US" sz="1000" b="1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Land to the Rear of Newcastle Road, Reading,</a:t>
              </a:r>
            </a:p>
            <a:p>
              <a:pPr algn="r"/>
              <a:r>
                <a:rPr lang="en-US" sz="1000" b="1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RG2 7TN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28331" y="4810304"/>
              <a:ext cx="2518332" cy="20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PEA Site Photographs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47583" y="5110556"/>
              <a:ext cx="5199081" cy="368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5000"/>
                </a:lnSpc>
                <a:spcBef>
                  <a:spcPts val="600"/>
                </a:spcBef>
                <a:spcAft>
                  <a:spcPts val="1600"/>
                </a:spcAft>
              </a:pPr>
              <a:r>
                <a:rPr lang="en-GB" sz="1000" b="1" dirty="0">
                  <a:solidFill>
                    <a:srgbClr val="FF9015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Ecus Ltd.</a:t>
              </a:r>
              <a:br>
                <a:rPr lang="en-GB" sz="1000" b="1" dirty="0">
                  <a:solidFill>
                    <a:srgbClr val="FF9015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GB" sz="1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Unit 1, Woodlands Business Village, Coronation Road, Basingstoke, RG21 4JX</a:t>
              </a:r>
              <a:endParaRPr lang="en-GB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3572" y="399500"/>
            <a:ext cx="635246" cy="749928"/>
            <a:chOff x="206965" y="212598"/>
            <a:chExt cx="635246" cy="749928"/>
          </a:xfrm>
        </p:grpSpPr>
        <p:sp>
          <p:nvSpPr>
            <p:cNvPr id="16" name="Right Triangle 15"/>
            <p:cNvSpPr/>
            <p:nvPr/>
          </p:nvSpPr>
          <p:spPr>
            <a:xfrm rot="5400000">
              <a:off x="149624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2257" y="225451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585692" y="386905"/>
            <a:ext cx="635246" cy="749928"/>
            <a:chOff x="3670661" y="212598"/>
            <a:chExt cx="635246" cy="749928"/>
          </a:xfrm>
        </p:grpSpPr>
        <p:sp>
          <p:nvSpPr>
            <p:cNvPr id="19" name="Right Triangle 18"/>
            <p:cNvSpPr/>
            <p:nvPr/>
          </p:nvSpPr>
          <p:spPr>
            <a:xfrm rot="5400000">
              <a:off x="3613320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96620" y="238284"/>
              <a:ext cx="402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45874" y="3448245"/>
            <a:ext cx="635246" cy="749928"/>
            <a:chOff x="206965" y="2918488"/>
            <a:chExt cx="635246" cy="749928"/>
          </a:xfrm>
        </p:grpSpPr>
        <p:sp>
          <p:nvSpPr>
            <p:cNvPr id="22" name="Right Triangle 21"/>
            <p:cNvSpPr/>
            <p:nvPr/>
          </p:nvSpPr>
          <p:spPr>
            <a:xfrm rot="5400000">
              <a:off x="149624" y="297582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5090" y="2960216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76605" y="3437094"/>
            <a:ext cx="635246" cy="749928"/>
            <a:chOff x="3669208" y="2906456"/>
            <a:chExt cx="635246" cy="749928"/>
          </a:xfrm>
        </p:grpSpPr>
        <p:sp>
          <p:nvSpPr>
            <p:cNvPr id="25" name="Right Triangle 24"/>
            <p:cNvSpPr/>
            <p:nvPr/>
          </p:nvSpPr>
          <p:spPr>
            <a:xfrm rot="5400000">
              <a:off x="3611867" y="2963797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89215" y="2934549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Date Placeholder 4"/>
          <p:cNvSpPr>
            <a:spLocks noGrp="1"/>
          </p:cNvSpPr>
          <p:nvPr>
            <p:ph type="dt" sz="half" idx="10"/>
          </p:nvPr>
        </p:nvSpPr>
        <p:spPr>
          <a:xfrm>
            <a:off x="38067" y="6033356"/>
            <a:ext cx="4573584" cy="94680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Photographs taken July/August 2022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558829" y="385632"/>
            <a:ext cx="635246" cy="749928"/>
            <a:chOff x="206965" y="212598"/>
            <a:chExt cx="635246" cy="749928"/>
          </a:xfrm>
        </p:grpSpPr>
        <p:sp>
          <p:nvSpPr>
            <p:cNvPr id="32" name="Right Triangle 31"/>
            <p:cNvSpPr/>
            <p:nvPr/>
          </p:nvSpPr>
          <p:spPr>
            <a:xfrm rot="5400000">
              <a:off x="149624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2257" y="225451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Picture 3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2423" y="349955"/>
            <a:ext cx="2712770" cy="82128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EAE92D20-3513-FD3E-7596-CED4CBFC2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93464"/>
              </p:ext>
            </p:extLst>
          </p:nvPr>
        </p:nvGraphicFramePr>
        <p:xfrm>
          <a:off x="8725074" y="1419119"/>
          <a:ext cx="2728091" cy="213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428">
                  <a:extLst>
                    <a:ext uri="{9D8B030D-6E8A-4147-A177-3AD203B41FA5}">
                      <a16:colId xmlns:a16="http://schemas.microsoft.com/office/drawing/2014/main" val="3472045971"/>
                    </a:ext>
                  </a:extLst>
                </a:gridCol>
                <a:gridCol w="1920663">
                  <a:extLst>
                    <a:ext uri="{9D8B030D-6E8A-4147-A177-3AD203B41FA5}">
                      <a16:colId xmlns:a16="http://schemas.microsoft.com/office/drawing/2014/main" val="780825645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Ephemeral/ruderal vegetation present at front of property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1377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u1b Developed land; sealed surface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6811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h3d Dense bramble scrub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61752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Mosaic of dense bramble scrub, recently cleared in places. </a:t>
                      </a:r>
                      <a:endParaRPr lang="en-GB" sz="100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70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107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garage with a black door&#10;&#10;Description automatically generated">
            <a:extLst>
              <a:ext uri="{FF2B5EF4-FFF2-40B4-BE49-F238E27FC236}">
                <a16:creationId xmlns:a16="http://schemas.microsoft.com/office/drawing/2014/main" id="{DCAF7099-A882-7B50-5E7B-5227150EE5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605" y="3430915"/>
            <a:ext cx="3440804" cy="2580603"/>
          </a:xfrm>
          <a:prstGeom prst="rect">
            <a:avLst/>
          </a:prstGeom>
        </p:spPr>
      </p:pic>
      <p:pic>
        <p:nvPicPr>
          <p:cNvPr id="38" name="Picture 37" descr="A house with a brick wall and a fence&#10;&#10;Description automatically generated">
            <a:extLst>
              <a:ext uri="{FF2B5EF4-FFF2-40B4-BE49-F238E27FC236}">
                <a16:creationId xmlns:a16="http://schemas.microsoft.com/office/drawing/2014/main" id="{56C14656-C0C8-2116-2A04-533DBFA72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72" y="3469381"/>
            <a:ext cx="3494631" cy="2620973"/>
          </a:xfrm>
          <a:prstGeom prst="rect">
            <a:avLst/>
          </a:prstGeom>
        </p:spPr>
      </p:pic>
      <p:pic>
        <p:nvPicPr>
          <p:cNvPr id="31" name="Picture 30" descr="A pile of grass and trees&#10;&#10;Description automatically generated with medium confidence">
            <a:extLst>
              <a:ext uri="{FF2B5EF4-FFF2-40B4-BE49-F238E27FC236}">
                <a16:creationId xmlns:a16="http://schemas.microsoft.com/office/drawing/2014/main" id="{46B3F6F6-12CE-7EF4-4C0C-11034DE42E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29" y="398485"/>
            <a:ext cx="3471344" cy="2603508"/>
          </a:xfrm>
          <a:prstGeom prst="rect">
            <a:avLst/>
          </a:prstGeom>
        </p:spPr>
      </p:pic>
      <p:pic>
        <p:nvPicPr>
          <p:cNvPr id="8" name="Picture 7" descr="A brick path between a fence and a building&#10;&#10;Description automatically generated">
            <a:extLst>
              <a:ext uri="{FF2B5EF4-FFF2-40B4-BE49-F238E27FC236}">
                <a16:creationId xmlns:a16="http://schemas.microsoft.com/office/drawing/2014/main" id="{7EB86558-5943-63AB-CE0B-ED8C5E2FE7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8" y="398485"/>
            <a:ext cx="3471344" cy="2603508"/>
          </a:xfrm>
          <a:prstGeom prst="rect">
            <a:avLst/>
          </a:prstGeom>
        </p:spPr>
      </p:pic>
      <p:sp>
        <p:nvSpPr>
          <p:cNvPr id="29" name="Right Triangle 28"/>
          <p:cNvSpPr/>
          <p:nvPr/>
        </p:nvSpPr>
        <p:spPr>
          <a:xfrm rot="16200000">
            <a:off x="7864645" y="2530643"/>
            <a:ext cx="2738388" cy="5916326"/>
          </a:xfrm>
          <a:prstGeom prst="rtTriangle">
            <a:avLst/>
          </a:prstGeom>
          <a:solidFill>
            <a:srgbClr val="004876"/>
          </a:solidFill>
          <a:ln>
            <a:solidFill>
              <a:srgbClr val="0048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627928"/>
              </p:ext>
            </p:extLst>
          </p:nvPr>
        </p:nvGraphicFramePr>
        <p:xfrm>
          <a:off x="9087672" y="1333974"/>
          <a:ext cx="2728091" cy="2255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428">
                  <a:extLst>
                    <a:ext uri="{9D8B030D-6E8A-4147-A177-3AD203B41FA5}">
                      <a16:colId xmlns:a16="http://schemas.microsoft.com/office/drawing/2014/main" val="3472045971"/>
                    </a:ext>
                  </a:extLst>
                </a:gridCol>
                <a:gridCol w="1920663">
                  <a:extLst>
                    <a:ext uri="{9D8B030D-6E8A-4147-A177-3AD203B41FA5}">
                      <a16:colId xmlns:a16="http://schemas.microsoft.com/office/drawing/2014/main" val="780825645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u1b Developed land; sealed surface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1377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Discarded rubble, provides suitable shelter for amphibians, reptiles and small mammals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6811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u1b5 Buildings (B1)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61752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u1b5 Buildings (B2)</a:t>
                      </a:r>
                      <a:endParaRPr lang="en-GB" sz="100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70280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7255922" y="5153464"/>
            <a:ext cx="4806175" cy="1566917"/>
            <a:chOff x="6447583" y="4185782"/>
            <a:chExt cx="5281291" cy="1293049"/>
          </a:xfrm>
        </p:grpSpPr>
        <p:sp>
          <p:nvSpPr>
            <p:cNvPr id="12" name="TextBox 11"/>
            <p:cNvSpPr txBox="1"/>
            <p:nvPr/>
          </p:nvSpPr>
          <p:spPr>
            <a:xfrm>
              <a:off x="8767377" y="4185782"/>
              <a:ext cx="2961497" cy="584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Brett  Property Lettings Ltd</a:t>
              </a:r>
            </a:p>
            <a:p>
              <a:pPr algn="r"/>
              <a:r>
                <a:rPr lang="en-US" sz="1000" b="1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Land to the Rear of Newcastle Road, Reading,</a:t>
              </a:r>
            </a:p>
            <a:p>
              <a:pPr algn="r"/>
              <a:r>
                <a:rPr lang="en-US" sz="1000" b="1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RG2 7TN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28331" y="4810304"/>
              <a:ext cx="2518332" cy="20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PEA Site Photographs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47583" y="5110556"/>
              <a:ext cx="5199081" cy="368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5000"/>
                </a:lnSpc>
                <a:spcBef>
                  <a:spcPts val="600"/>
                </a:spcBef>
                <a:spcAft>
                  <a:spcPts val="1600"/>
                </a:spcAft>
              </a:pPr>
              <a:r>
                <a:rPr lang="en-GB" sz="1000" b="1" dirty="0">
                  <a:solidFill>
                    <a:srgbClr val="FF9015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Ecus Ltd.</a:t>
              </a:r>
              <a:br>
                <a:rPr lang="en-GB" sz="1000" b="1" dirty="0">
                  <a:solidFill>
                    <a:srgbClr val="FF9015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GB" sz="1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Unit 1, Woodlands Business Village, Coronation Road, Basingstoke, RG21 4JX</a:t>
              </a:r>
              <a:endParaRPr lang="en-GB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3572" y="399500"/>
            <a:ext cx="635246" cy="749928"/>
            <a:chOff x="206965" y="212598"/>
            <a:chExt cx="635246" cy="749928"/>
          </a:xfrm>
        </p:grpSpPr>
        <p:sp>
          <p:nvSpPr>
            <p:cNvPr id="16" name="Right Triangle 15"/>
            <p:cNvSpPr/>
            <p:nvPr/>
          </p:nvSpPr>
          <p:spPr>
            <a:xfrm rot="5400000">
              <a:off x="149624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2257" y="225451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585692" y="386905"/>
            <a:ext cx="635246" cy="749928"/>
            <a:chOff x="3670661" y="212598"/>
            <a:chExt cx="635246" cy="749928"/>
          </a:xfrm>
        </p:grpSpPr>
        <p:sp>
          <p:nvSpPr>
            <p:cNvPr id="19" name="Right Triangle 18"/>
            <p:cNvSpPr/>
            <p:nvPr/>
          </p:nvSpPr>
          <p:spPr>
            <a:xfrm rot="5400000">
              <a:off x="3613320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96620" y="238284"/>
              <a:ext cx="402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45874" y="3448245"/>
            <a:ext cx="635246" cy="749928"/>
            <a:chOff x="206965" y="2918488"/>
            <a:chExt cx="635246" cy="749928"/>
          </a:xfrm>
        </p:grpSpPr>
        <p:sp>
          <p:nvSpPr>
            <p:cNvPr id="22" name="Right Triangle 21"/>
            <p:cNvSpPr/>
            <p:nvPr/>
          </p:nvSpPr>
          <p:spPr>
            <a:xfrm rot="5400000">
              <a:off x="149624" y="297582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5090" y="2960216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76605" y="3437094"/>
            <a:ext cx="635246" cy="749928"/>
            <a:chOff x="3669208" y="2906456"/>
            <a:chExt cx="635246" cy="749928"/>
          </a:xfrm>
        </p:grpSpPr>
        <p:sp>
          <p:nvSpPr>
            <p:cNvPr id="25" name="Right Triangle 24"/>
            <p:cNvSpPr/>
            <p:nvPr/>
          </p:nvSpPr>
          <p:spPr>
            <a:xfrm rot="5400000">
              <a:off x="3611867" y="2963797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89215" y="2934549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Date Placeholder 4"/>
          <p:cNvSpPr>
            <a:spLocks noGrp="1"/>
          </p:cNvSpPr>
          <p:nvPr>
            <p:ph type="dt" sz="half" idx="10"/>
          </p:nvPr>
        </p:nvSpPr>
        <p:spPr>
          <a:xfrm>
            <a:off x="38067" y="6033356"/>
            <a:ext cx="4573584" cy="94680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Photographs taken July/August 2022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558829" y="385632"/>
            <a:ext cx="635246" cy="749928"/>
            <a:chOff x="206965" y="212598"/>
            <a:chExt cx="635246" cy="749928"/>
          </a:xfrm>
        </p:grpSpPr>
        <p:sp>
          <p:nvSpPr>
            <p:cNvPr id="32" name="Right Triangle 31"/>
            <p:cNvSpPr/>
            <p:nvPr/>
          </p:nvSpPr>
          <p:spPr>
            <a:xfrm rot="5400000">
              <a:off x="149624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2257" y="225451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Picture 3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2423" y="349955"/>
            <a:ext cx="2712770" cy="821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172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pallet in a field of tall grass&#10;&#10;Description automatically generated">
            <a:extLst>
              <a:ext uri="{FF2B5EF4-FFF2-40B4-BE49-F238E27FC236}">
                <a16:creationId xmlns:a16="http://schemas.microsoft.com/office/drawing/2014/main" id="{7ADF9CCD-6A5C-BD24-52D3-A985B982E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08" y="384359"/>
            <a:ext cx="3526082" cy="2644562"/>
          </a:xfrm>
          <a:prstGeom prst="rect">
            <a:avLst/>
          </a:prstGeom>
        </p:spPr>
      </p:pic>
      <p:pic>
        <p:nvPicPr>
          <p:cNvPr id="5" name="Picture 4" descr="A fence and trees in the background&#10;&#10;Description automatically generated">
            <a:extLst>
              <a:ext uri="{FF2B5EF4-FFF2-40B4-BE49-F238E27FC236}">
                <a16:creationId xmlns:a16="http://schemas.microsoft.com/office/drawing/2014/main" id="{EDAB87FC-38AC-B22A-2B1A-A0882D57E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829" y="384359"/>
            <a:ext cx="3526081" cy="2644561"/>
          </a:xfrm>
          <a:prstGeom prst="rect">
            <a:avLst/>
          </a:prstGeom>
        </p:spPr>
      </p:pic>
      <p:sp>
        <p:nvSpPr>
          <p:cNvPr id="29" name="Right Triangle 28"/>
          <p:cNvSpPr/>
          <p:nvPr/>
        </p:nvSpPr>
        <p:spPr>
          <a:xfrm rot="16200000">
            <a:off x="7864645" y="2530643"/>
            <a:ext cx="2738388" cy="5916326"/>
          </a:xfrm>
          <a:prstGeom prst="rtTriangle">
            <a:avLst/>
          </a:prstGeom>
          <a:solidFill>
            <a:srgbClr val="004876"/>
          </a:solidFill>
          <a:ln>
            <a:solidFill>
              <a:srgbClr val="0048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18296"/>
              </p:ext>
            </p:extLst>
          </p:nvPr>
        </p:nvGraphicFramePr>
        <p:xfrm>
          <a:off x="9087672" y="1333974"/>
          <a:ext cx="2728091" cy="2407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428">
                  <a:extLst>
                    <a:ext uri="{9D8B030D-6E8A-4147-A177-3AD203B41FA5}">
                      <a16:colId xmlns:a16="http://schemas.microsoft.com/office/drawing/2014/main" val="3472045971"/>
                    </a:ext>
                  </a:extLst>
                </a:gridCol>
                <a:gridCol w="1920663">
                  <a:extLst>
                    <a:ext uri="{9D8B030D-6E8A-4147-A177-3AD203B41FA5}">
                      <a16:colId xmlns:a16="http://schemas.microsoft.com/office/drawing/2014/main" val="780825645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Dense bramble scrub as pictured in July before some areas cleared. Baseline habitats based on habitats before they were cleared.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1377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GB" sz="1000" b="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Plate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2D2A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Dense bramble scrub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6811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endParaRPr lang="en-GB" sz="1000" b="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61752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endParaRPr lang="en-GB" sz="1000" b="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solidFill>
                          <a:srgbClr val="2D2A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70280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7255922" y="5153464"/>
            <a:ext cx="4806175" cy="1566917"/>
            <a:chOff x="6447583" y="4185782"/>
            <a:chExt cx="5281291" cy="1293049"/>
          </a:xfrm>
        </p:grpSpPr>
        <p:sp>
          <p:nvSpPr>
            <p:cNvPr id="12" name="TextBox 11"/>
            <p:cNvSpPr txBox="1"/>
            <p:nvPr/>
          </p:nvSpPr>
          <p:spPr>
            <a:xfrm>
              <a:off x="8767377" y="4185782"/>
              <a:ext cx="2961497" cy="584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Brett  Property Lettings Ltd</a:t>
              </a:r>
            </a:p>
            <a:p>
              <a:pPr algn="r"/>
              <a:r>
                <a:rPr lang="en-US" sz="1000" b="1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Land to the Rear of Newcastle Road, Reading,</a:t>
              </a:r>
            </a:p>
            <a:p>
              <a:pPr algn="r"/>
              <a:r>
                <a:rPr lang="en-US" sz="1000" b="1" dirty="0">
                  <a:solidFill>
                    <a:srgbClr val="FF901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RG2 7TN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28331" y="4810304"/>
              <a:ext cx="2518332" cy="203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PEA Site Photographs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47583" y="5110556"/>
              <a:ext cx="5199081" cy="368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5000"/>
                </a:lnSpc>
                <a:spcBef>
                  <a:spcPts val="600"/>
                </a:spcBef>
                <a:spcAft>
                  <a:spcPts val="1600"/>
                </a:spcAft>
              </a:pPr>
              <a:r>
                <a:rPr lang="en-GB" sz="1000" b="1" dirty="0">
                  <a:solidFill>
                    <a:srgbClr val="FF9015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Ecus Ltd.</a:t>
              </a:r>
              <a:br>
                <a:rPr lang="en-GB" sz="1000" b="1" dirty="0">
                  <a:solidFill>
                    <a:srgbClr val="FF9015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GB" sz="1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Unit 1, Woodlands Business Village, Coronation Road, Basingstoke, RG21 4JX</a:t>
              </a:r>
              <a:endParaRPr lang="en-GB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3572" y="399500"/>
            <a:ext cx="635246" cy="749928"/>
            <a:chOff x="206965" y="212598"/>
            <a:chExt cx="635246" cy="749928"/>
          </a:xfrm>
        </p:grpSpPr>
        <p:sp>
          <p:nvSpPr>
            <p:cNvPr id="16" name="Right Triangle 15"/>
            <p:cNvSpPr/>
            <p:nvPr/>
          </p:nvSpPr>
          <p:spPr>
            <a:xfrm rot="5400000">
              <a:off x="149624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2257" y="225451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585692" y="386905"/>
            <a:ext cx="635246" cy="749928"/>
            <a:chOff x="3670661" y="212598"/>
            <a:chExt cx="635246" cy="749928"/>
          </a:xfrm>
        </p:grpSpPr>
        <p:sp>
          <p:nvSpPr>
            <p:cNvPr id="19" name="Right Triangle 18"/>
            <p:cNvSpPr/>
            <p:nvPr/>
          </p:nvSpPr>
          <p:spPr>
            <a:xfrm rot="5400000">
              <a:off x="3613320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96620" y="238284"/>
              <a:ext cx="4027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8" name="Date Placeholder 4"/>
          <p:cNvSpPr>
            <a:spLocks noGrp="1"/>
          </p:cNvSpPr>
          <p:nvPr>
            <p:ph type="dt" sz="half" idx="10"/>
          </p:nvPr>
        </p:nvSpPr>
        <p:spPr>
          <a:xfrm>
            <a:off x="38067" y="6033356"/>
            <a:ext cx="4573584" cy="94680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Photographs taken July/August 2022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558829" y="385632"/>
            <a:ext cx="635246" cy="749928"/>
            <a:chOff x="206965" y="212598"/>
            <a:chExt cx="635246" cy="749928"/>
          </a:xfrm>
        </p:grpSpPr>
        <p:sp>
          <p:nvSpPr>
            <p:cNvPr id="32" name="Right Triangle 31"/>
            <p:cNvSpPr/>
            <p:nvPr/>
          </p:nvSpPr>
          <p:spPr>
            <a:xfrm rot="5400000">
              <a:off x="149624" y="269939"/>
              <a:ext cx="749928" cy="635246"/>
            </a:xfrm>
            <a:prstGeom prst="rtTriangle">
              <a:avLst/>
            </a:prstGeom>
            <a:solidFill>
              <a:srgbClr val="FE9015"/>
            </a:solidFill>
            <a:ln w="9525" cap="flat">
              <a:noFill/>
              <a:prstDash val="solid"/>
              <a:miter/>
            </a:ln>
          </p:spPr>
          <p:txBody>
            <a:bodyPr vert="vert270" rtlCol="0" anchor="t"/>
            <a:lstStyle/>
            <a:p>
              <a:pPr algn="l"/>
              <a:endParaRPr lang="en-GB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2257" y="225451"/>
              <a:ext cx="528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Picture 3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2423" y="349955"/>
            <a:ext cx="2712770" cy="8212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5483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251</Words>
  <Application>Microsoft Office PowerPoint</Application>
  <PresentationFormat>Widescreen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Hey</dc:creator>
  <cp:lastModifiedBy>Nicole Bell</cp:lastModifiedBy>
  <cp:revision>42</cp:revision>
  <dcterms:created xsi:type="dcterms:W3CDTF">2021-02-03T15:32:54Z</dcterms:created>
  <dcterms:modified xsi:type="dcterms:W3CDTF">2023-09-13T09:52:53Z</dcterms:modified>
</cp:coreProperties>
</file>